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9" r:id="rId2"/>
    <p:sldId id="270" r:id="rId3"/>
    <p:sldId id="279" r:id="rId4"/>
    <p:sldId id="272" r:id="rId5"/>
    <p:sldId id="273" r:id="rId6"/>
    <p:sldId id="274" r:id="rId7"/>
    <p:sldId id="275" r:id="rId8"/>
    <p:sldId id="276" r:id="rId9"/>
    <p:sldId id="277"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9" autoAdjust="0"/>
    <p:restoredTop sz="94474" autoAdjust="0"/>
  </p:normalViewPr>
  <p:slideViewPr>
    <p:cSldViewPr snapToGrid="0">
      <p:cViewPr varScale="1">
        <p:scale>
          <a:sx n="65" d="100"/>
          <a:sy n="65" d="100"/>
        </p:scale>
        <p:origin x="16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EE8B6-D31C-483B-8532-0CFAE80EAFE2}" type="datetimeFigureOut">
              <a:rPr lang="vi-VN" smtClean="0"/>
              <a:t>24/11/2021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16C10A-BCBC-47D2-A057-E749A937FA3F}" type="slidenum">
              <a:rPr lang="vi-VN" smtClean="0"/>
              <a:t>‹#›</a:t>
            </a:fld>
            <a:endParaRPr lang="vi-VN"/>
          </a:p>
        </p:txBody>
      </p:sp>
    </p:spTree>
    <p:extLst>
      <p:ext uri="{BB962C8B-B14F-4D97-AF65-F5344CB8AC3E}">
        <p14:creationId xmlns:p14="http://schemas.microsoft.com/office/powerpoint/2010/main" val="58199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9716C10A-BCBC-47D2-A057-E749A937FA3F}" type="slidenum">
              <a:rPr lang="vi-VN" smtClean="0"/>
              <a:t>9</a:t>
            </a:fld>
            <a:endParaRPr lang="vi-VN"/>
          </a:p>
        </p:txBody>
      </p:sp>
    </p:spTree>
    <p:extLst>
      <p:ext uri="{BB962C8B-B14F-4D97-AF65-F5344CB8AC3E}">
        <p14:creationId xmlns:p14="http://schemas.microsoft.com/office/powerpoint/2010/main" val="71611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F37611B4-7D65-43BF-A51A-0A15BDB3D239}" type="datetimeFigureOut">
              <a:rPr lang="vi-VN" smtClean="0"/>
              <a:t>24/11/2021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354701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F37611B4-7D65-43BF-A51A-0A15BDB3D239}" type="datetimeFigureOut">
              <a:rPr lang="vi-VN" smtClean="0"/>
              <a:t>24/11/2021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2944972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F37611B4-7D65-43BF-A51A-0A15BDB3D239}" type="datetimeFigureOut">
              <a:rPr lang="vi-VN" smtClean="0"/>
              <a:t>24/11/2021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4165652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128099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F37611B4-7D65-43BF-A51A-0A15BDB3D239}" type="datetimeFigureOut">
              <a:rPr lang="vi-VN" smtClean="0"/>
              <a:t>24/11/2021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3251605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7611B4-7D65-43BF-A51A-0A15BDB3D239}" type="datetimeFigureOut">
              <a:rPr lang="vi-VN" smtClean="0"/>
              <a:t>24/11/2021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410749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F37611B4-7D65-43BF-A51A-0A15BDB3D239}" type="datetimeFigureOut">
              <a:rPr lang="vi-VN" smtClean="0"/>
              <a:t>24/11/2021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181135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F37611B4-7D65-43BF-A51A-0A15BDB3D239}" type="datetimeFigureOut">
              <a:rPr lang="vi-VN" smtClean="0"/>
              <a:t>24/11/2021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1668893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F37611B4-7D65-43BF-A51A-0A15BDB3D239}" type="datetimeFigureOut">
              <a:rPr lang="vi-VN" smtClean="0"/>
              <a:t>24/11/2021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128975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611B4-7D65-43BF-A51A-0A15BDB3D239}" type="datetimeFigureOut">
              <a:rPr lang="vi-VN" smtClean="0"/>
              <a:t>24/11/2021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98658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37611B4-7D65-43BF-A51A-0A15BDB3D239}" type="datetimeFigureOut">
              <a:rPr lang="vi-VN" smtClean="0"/>
              <a:t>24/11/2021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3384269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37611B4-7D65-43BF-A51A-0A15BDB3D239}" type="datetimeFigureOut">
              <a:rPr lang="vi-VN" smtClean="0"/>
              <a:t>24/11/2021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DF7091B-F3C8-4D4C-867F-075E47C0E12C}" type="slidenum">
              <a:rPr lang="vi-VN" smtClean="0"/>
              <a:t>‹#›</a:t>
            </a:fld>
            <a:endParaRPr lang="vi-VN"/>
          </a:p>
        </p:txBody>
      </p:sp>
    </p:spTree>
    <p:extLst>
      <p:ext uri="{BB962C8B-B14F-4D97-AF65-F5344CB8AC3E}">
        <p14:creationId xmlns:p14="http://schemas.microsoft.com/office/powerpoint/2010/main" val="3602380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611B4-7D65-43BF-A51A-0A15BDB3D239}" type="datetimeFigureOut">
              <a:rPr lang="vi-VN" smtClean="0"/>
              <a:t>24/11/2021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7091B-F3C8-4D4C-867F-075E47C0E12C}" type="slidenum">
              <a:rPr lang="vi-VN" smtClean="0"/>
              <a:t>‹#›</a:t>
            </a:fld>
            <a:endParaRPr lang="vi-VN"/>
          </a:p>
        </p:txBody>
      </p:sp>
    </p:spTree>
    <p:extLst>
      <p:ext uri="{BB962C8B-B14F-4D97-AF65-F5344CB8AC3E}">
        <p14:creationId xmlns:p14="http://schemas.microsoft.com/office/powerpoint/2010/main" val="296008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83.png"/><Relationship Id="rId13" Type="http://schemas.openxmlformats.org/officeDocument/2006/relationships/image" Target="../media/image88.png"/><Relationship Id="rId3" Type="http://schemas.openxmlformats.org/officeDocument/2006/relationships/image" Target="../media/image78.png"/><Relationship Id="rId7" Type="http://schemas.openxmlformats.org/officeDocument/2006/relationships/image" Target="../media/image82.png"/><Relationship Id="rId12" Type="http://schemas.openxmlformats.org/officeDocument/2006/relationships/image" Target="../media/image87.png"/><Relationship Id="rId2" Type="http://schemas.openxmlformats.org/officeDocument/2006/relationships/image" Target="../media/image77.png"/><Relationship Id="rId1" Type="http://schemas.openxmlformats.org/officeDocument/2006/relationships/slideLayout" Target="../slideLayouts/slideLayout12.xml"/><Relationship Id="rId6" Type="http://schemas.openxmlformats.org/officeDocument/2006/relationships/image" Target="../media/image81.png"/><Relationship Id="rId11" Type="http://schemas.openxmlformats.org/officeDocument/2006/relationships/image" Target="../media/image86.png"/><Relationship Id="rId5" Type="http://schemas.openxmlformats.org/officeDocument/2006/relationships/image" Target="../media/image80.png"/><Relationship Id="rId10" Type="http://schemas.openxmlformats.org/officeDocument/2006/relationships/image" Target="../media/image85.png"/><Relationship Id="rId4" Type="http://schemas.openxmlformats.org/officeDocument/2006/relationships/image" Target="../media/image79.png"/><Relationship Id="rId9" Type="http://schemas.openxmlformats.org/officeDocument/2006/relationships/image" Target="../media/image84.png"/><Relationship Id="rId14" Type="http://schemas.openxmlformats.org/officeDocument/2006/relationships/image" Target="../media/image8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2"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5.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png"/><Relationship Id="rId1" Type="http://schemas.openxmlformats.org/officeDocument/2006/relationships/slideLayout" Target="../slideLayouts/slideLayout12.xml"/><Relationship Id="rId6" Type="http://schemas.openxmlformats.org/officeDocument/2006/relationships/image" Target="../media/image33.png"/><Relationship Id="rId5" Type="http://schemas.openxmlformats.org/officeDocument/2006/relationships/image" Target="../media/image32.pn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image" Target="../media/image330.png"/><Relationship Id="rId1" Type="http://schemas.openxmlformats.org/officeDocument/2006/relationships/slideLayout" Target="../slideLayouts/slideLayout12.xml"/><Relationship Id="rId5" Type="http://schemas.openxmlformats.org/officeDocument/2006/relationships/image" Target="../media/image360.png"/><Relationship Id="rId4" Type="http://schemas.openxmlformats.org/officeDocument/2006/relationships/image" Target="../media/image350.png"/></Relationships>
</file>

<file path=ppt/slides/_rels/slide8.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0.png"/><Relationship Id="rId1" Type="http://schemas.openxmlformats.org/officeDocument/2006/relationships/slideLayout" Target="../slideLayouts/slideLayout12.xml"/><Relationship Id="rId4" Type="http://schemas.openxmlformats.org/officeDocument/2006/relationships/image" Target="../media/image39.png"/></Relationships>
</file>

<file path=ppt/slides/_rels/slide9.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image" Target="../media/image50.png"/><Relationship Id="rId18" Type="http://schemas.openxmlformats.org/officeDocument/2006/relationships/image" Target="../media/image55.png"/><Relationship Id="rId26" Type="http://schemas.openxmlformats.org/officeDocument/2006/relationships/image" Target="../media/image63.png"/><Relationship Id="rId39" Type="http://schemas.openxmlformats.org/officeDocument/2006/relationships/image" Target="../media/image76.png"/><Relationship Id="rId3" Type="http://schemas.openxmlformats.org/officeDocument/2006/relationships/image" Target="../media/image40.png"/><Relationship Id="rId21" Type="http://schemas.openxmlformats.org/officeDocument/2006/relationships/image" Target="../media/image58.png"/><Relationship Id="rId34" Type="http://schemas.openxmlformats.org/officeDocument/2006/relationships/image" Target="../media/image71.png"/><Relationship Id="rId7" Type="http://schemas.openxmlformats.org/officeDocument/2006/relationships/image" Target="../media/image44.png"/><Relationship Id="rId12" Type="http://schemas.openxmlformats.org/officeDocument/2006/relationships/image" Target="../media/image49.png"/><Relationship Id="rId17" Type="http://schemas.openxmlformats.org/officeDocument/2006/relationships/image" Target="../media/image54.png"/><Relationship Id="rId25" Type="http://schemas.openxmlformats.org/officeDocument/2006/relationships/image" Target="../media/image62.png"/><Relationship Id="rId33" Type="http://schemas.openxmlformats.org/officeDocument/2006/relationships/image" Target="../media/image70.png"/><Relationship Id="rId38" Type="http://schemas.openxmlformats.org/officeDocument/2006/relationships/image" Target="../media/image75.png"/><Relationship Id="rId2" Type="http://schemas.openxmlformats.org/officeDocument/2006/relationships/notesSlide" Target="../notesSlides/notesSlide1.xml"/><Relationship Id="rId16" Type="http://schemas.openxmlformats.org/officeDocument/2006/relationships/image" Target="../media/image53.png"/><Relationship Id="rId20" Type="http://schemas.openxmlformats.org/officeDocument/2006/relationships/image" Target="../media/image57.png"/><Relationship Id="rId29" Type="http://schemas.openxmlformats.org/officeDocument/2006/relationships/image" Target="../media/image66.png"/><Relationship Id="rId1" Type="http://schemas.openxmlformats.org/officeDocument/2006/relationships/slideLayout" Target="../slideLayouts/slideLayout12.xml"/><Relationship Id="rId6" Type="http://schemas.openxmlformats.org/officeDocument/2006/relationships/image" Target="../media/image43.png"/><Relationship Id="rId11" Type="http://schemas.openxmlformats.org/officeDocument/2006/relationships/image" Target="../media/image48.png"/><Relationship Id="rId24" Type="http://schemas.openxmlformats.org/officeDocument/2006/relationships/image" Target="../media/image61.png"/><Relationship Id="rId32" Type="http://schemas.openxmlformats.org/officeDocument/2006/relationships/image" Target="../media/image69.png"/><Relationship Id="rId37" Type="http://schemas.openxmlformats.org/officeDocument/2006/relationships/image" Target="../media/image74.png"/><Relationship Id="rId5" Type="http://schemas.openxmlformats.org/officeDocument/2006/relationships/image" Target="../media/image42.png"/><Relationship Id="rId15" Type="http://schemas.openxmlformats.org/officeDocument/2006/relationships/image" Target="../media/image52.png"/><Relationship Id="rId23" Type="http://schemas.openxmlformats.org/officeDocument/2006/relationships/image" Target="../media/image60.png"/><Relationship Id="rId28" Type="http://schemas.openxmlformats.org/officeDocument/2006/relationships/image" Target="../media/image65.png"/><Relationship Id="rId36" Type="http://schemas.openxmlformats.org/officeDocument/2006/relationships/image" Target="../media/image73.png"/><Relationship Id="rId10" Type="http://schemas.openxmlformats.org/officeDocument/2006/relationships/image" Target="../media/image47.png"/><Relationship Id="rId19" Type="http://schemas.openxmlformats.org/officeDocument/2006/relationships/image" Target="../media/image56.png"/><Relationship Id="rId31" Type="http://schemas.openxmlformats.org/officeDocument/2006/relationships/image" Target="../media/image68.png"/><Relationship Id="rId4" Type="http://schemas.openxmlformats.org/officeDocument/2006/relationships/image" Target="../media/image41.png"/><Relationship Id="rId9" Type="http://schemas.openxmlformats.org/officeDocument/2006/relationships/image" Target="../media/image46.png"/><Relationship Id="rId14" Type="http://schemas.openxmlformats.org/officeDocument/2006/relationships/image" Target="../media/image51.png"/><Relationship Id="rId22" Type="http://schemas.openxmlformats.org/officeDocument/2006/relationships/image" Target="../media/image59.png"/><Relationship Id="rId27" Type="http://schemas.openxmlformats.org/officeDocument/2006/relationships/image" Target="../media/image64.png"/><Relationship Id="rId30" Type="http://schemas.openxmlformats.org/officeDocument/2006/relationships/image" Target="../media/image67.png"/><Relationship Id="rId35" Type="http://schemas.openxmlformats.org/officeDocument/2006/relationships/image" Target="../media/image7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400110"/>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u="sng" dirty="0">
                <a:solidFill>
                  <a:srgbClr val="FF0000"/>
                </a:solidFill>
              </a:rPr>
              <a:t>Bài 1</a:t>
            </a:r>
            <a:r>
              <a:rPr lang="en-US" sz="2000" b="1" dirty="0">
                <a:solidFill>
                  <a:srgbClr val="FF0000"/>
                </a:solidFill>
              </a:rPr>
              <a:t>: </a:t>
            </a:r>
            <a:r>
              <a:rPr lang="en-US" sz="2000" b="1" dirty="0"/>
              <a:t>Điện năng không thể biến đổi thành</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401363" y="1244377"/>
            <a:ext cx="6096000" cy="2400657"/>
          </a:xfrm>
          <a:prstGeom prst="rect">
            <a:avLst/>
          </a:prstGeom>
        </p:spPr>
        <p:txBody>
          <a:bodyPr>
            <a:spAutoFit/>
          </a:bodyPr>
          <a:lstStyle/>
          <a:p>
            <a:pPr marL="30480" marR="30480" algn="just">
              <a:lnSpc>
                <a:spcPct val="150000"/>
              </a:lnSpc>
              <a:spcAft>
                <a:spcPts val="1200"/>
              </a:spcAft>
            </a:pP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 </a:t>
            </a:r>
            <a:r>
              <a:rPr lang="en-US" sz="2000" b="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Cơ</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năng</a:t>
            </a:r>
            <a:endParaRPr lang="en-US"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B. </a:t>
            </a:r>
            <a:r>
              <a:rPr lang="en-US" sz="2000" b="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Nhiệt</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năng</a:t>
            </a:r>
            <a:endParaRPr lang="en-US"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C. </a:t>
            </a:r>
            <a:r>
              <a:rPr lang="en-US" sz="2000" b="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Hóa</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năng</a:t>
            </a:r>
            <a:endParaRPr lang="en-US"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D. Năng lượng nguyên </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tử</a:t>
            </a:r>
            <a:endParaRPr lang="en-US"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Oval 4"/>
          <p:cNvSpPr/>
          <p:nvPr/>
        </p:nvSpPr>
        <p:spPr>
          <a:xfrm>
            <a:off x="1401363" y="3165417"/>
            <a:ext cx="416859" cy="3940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6314648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60619" y="533700"/>
            <a:ext cx="11801856" cy="1754326"/>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b="1" dirty="0">
                <a:solidFill>
                  <a:srgbClr val="FF0000"/>
                </a:solidFill>
              </a:rPr>
              <a:t>Bài 10:</a:t>
            </a:r>
            <a:r>
              <a:rPr lang="en-US" dirty="0"/>
              <a:t> Cho hai bóng đèn dây tóc có ghi số </a:t>
            </a:r>
            <a:r>
              <a:rPr lang="en-US" dirty="0">
                <a:solidFill>
                  <a:srgbClr val="FF0000"/>
                </a:solidFill>
              </a:rPr>
              <a:t>6V – 2W </a:t>
            </a:r>
            <a:r>
              <a:rPr lang="en-US" dirty="0"/>
              <a:t>và </a:t>
            </a:r>
            <a:r>
              <a:rPr lang="en-US" dirty="0">
                <a:solidFill>
                  <a:srgbClr val="FF0000"/>
                </a:solidFill>
              </a:rPr>
              <a:t>6V – 3W</a:t>
            </a:r>
          </a:p>
          <a:p>
            <a:r>
              <a:rPr lang="en-US" dirty="0"/>
              <a:t>a) Tính điện trở của dây tóc mỗi bóng đèn này khi chúng sáng bình thường</a:t>
            </a:r>
          </a:p>
          <a:p>
            <a:r>
              <a:rPr lang="en-US" dirty="0"/>
              <a:t>b) Cho biết vì sao khi mắc nối tiếp hai bóng đèn này vào hiệu điện thế </a:t>
            </a:r>
            <a:r>
              <a:rPr lang="en-US" dirty="0">
                <a:solidFill>
                  <a:srgbClr val="FF0000"/>
                </a:solidFill>
              </a:rPr>
              <a:t>U = 12V </a:t>
            </a:r>
            <a:r>
              <a:rPr lang="en-US" dirty="0"/>
              <a:t>thì chúng không sáng bình thường</a:t>
            </a:r>
          </a:p>
          <a:p>
            <a:r>
              <a:rPr lang="en-US" dirty="0"/>
              <a:t>c) Lập luận để chứng tỏ rằng có thể mắc hai bóng đèn này cùng với một biến trở vào hiệu điện thế nêu trên để chúng sáng bình thường. Vẽ sơ đồ mạch điện này</a:t>
            </a:r>
          </a:p>
          <a:p>
            <a:r>
              <a:rPr lang="en-US" dirty="0"/>
              <a:t>d) Tính điện trở của biến trở và điện năng mà nó tiêu thụ trong 30 phút</a:t>
            </a:r>
          </a:p>
        </p:txBody>
      </p:sp>
      <p:sp>
        <p:nvSpPr>
          <p:cNvPr id="113717" name="Text Box 53"/>
          <p:cNvSpPr txBox="1">
            <a:spLocks noChangeArrowheads="1"/>
          </p:cNvSpPr>
          <p:nvPr/>
        </p:nvSpPr>
        <p:spPr bwMode="auto">
          <a:xfrm>
            <a:off x="261117" y="2273686"/>
            <a:ext cx="18986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u="sng" dirty="0">
                <a:solidFill>
                  <a:srgbClr val="0000CC"/>
                </a:solidFill>
                <a:latin typeface="Times New Roman" panose="02020603050405020304" pitchFamily="18" charset="0"/>
              </a:rPr>
              <a:t>Tóm tắt: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2171284" y="2316005"/>
            <a:ext cx="1780" cy="455418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402670" y="2217668"/>
            <a:ext cx="18986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u="sng" dirty="0" smtClean="0">
                <a:solidFill>
                  <a:srgbClr val="0000CC"/>
                </a:solidFill>
                <a:latin typeface="Times New Roman" panose="02020603050405020304" pitchFamily="18" charset="0"/>
              </a:rPr>
              <a:t>Giải:</a:t>
            </a:r>
            <a:endParaRPr lang="en-US" altLang="vi-VN" b="1" i="1" u="sng" dirty="0">
              <a:solidFill>
                <a:srgbClr val="0000CC"/>
              </a:solidFill>
              <a:latin typeface="Times New Roman" panose="02020603050405020304" pitchFamily="18"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i="1" dirty="0" smtClean="0">
                <a:solidFill>
                  <a:srgbClr val="000000"/>
                </a:solidFill>
                <a:latin typeface="Arial" panose="020B0604020202020204" pitchFamily="34" charset="0"/>
                <a:ea typeface="Times New Roman" panose="02020603050405020304" pitchFamily="18" charset="0"/>
              </a:rPr>
              <a:t> </a:t>
            </a:r>
            <a:endParaRPr lang="en-US" i="1" dirty="0">
              <a:latin typeface="Times New Roman" panose="02020603050405020304" pitchFamily="18" charset="0"/>
              <a:ea typeface="Times New Roman" panose="02020603050405020304" pitchFamily="18" charset="0"/>
            </a:endParaRPr>
          </a:p>
        </p:txBody>
      </p:sp>
      <mc:AlternateContent xmlns:mc="http://schemas.openxmlformats.org/markup-compatibility/2006">
        <mc:Choice xmlns:a14="http://schemas.microsoft.com/office/drawing/2010/main" Requires="a14">
          <p:sp>
            <p:nvSpPr>
              <p:cNvPr id="2" name="Rectangle 1"/>
              <p:cNvSpPr/>
              <p:nvPr/>
            </p:nvSpPr>
            <p:spPr>
              <a:xfrm>
                <a:off x="161345" y="2622544"/>
                <a:ext cx="2138755" cy="4247317"/>
              </a:xfrm>
              <a:prstGeom prst="rect">
                <a:avLst/>
              </a:prstGeom>
            </p:spPr>
            <p:txBody>
              <a:bodyPr wrap="square">
                <a:spAutoFit/>
              </a:bodyPr>
              <a:lstStyle/>
              <a:p>
                <a:pPr marL="30480" marR="30480" algn="just"/>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đm1</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6V</a:t>
                </a:r>
              </a:p>
              <a:p>
                <a:pPr marL="30480" marR="30480" algn="just"/>
                <a:r>
                  <a:rPr lang="en-US" altLang="vi-VN" b="1" i="1" dirty="0">
                    <a:solidFill>
                      <a:srgbClr val="7030A0"/>
                    </a:solidFill>
                    <a:latin typeface="VNI-Script" pitchFamily="2" charset="0"/>
                  </a:rPr>
                  <a:t>P </a:t>
                </a:r>
                <a:r>
                  <a:rPr lang="en-US"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đm1</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2W</a:t>
                </a:r>
              </a:p>
              <a:p>
                <a:pPr marL="30480" marR="30480" algn="just"/>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đm2</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6V</a:t>
                </a:r>
              </a:p>
              <a:p>
                <a:pPr marL="30480" marR="30480" algn="just"/>
                <a:r>
                  <a:rPr lang="en-US" altLang="vi-VN" b="1" i="1" dirty="0">
                    <a:solidFill>
                      <a:srgbClr val="7030A0"/>
                    </a:solidFill>
                    <a:latin typeface="VNI-Script" pitchFamily="2" charset="0"/>
                  </a:rPr>
                  <a:t>P </a:t>
                </a:r>
                <a:r>
                  <a:rPr lang="en-US"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đm2</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3W</a:t>
                </a:r>
                <a:endParaRPr lang="en-US"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73380" marR="30480" indent="-342900" algn="just">
                  <a:buAutoNum type="alphaLcParenR"/>
                </a:pP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R</a:t>
                </a:r>
                <a:r>
                  <a:rPr lang="en-US"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p>
              <a:p>
                <a:pPr marL="30480" marR="30480" algn="just"/>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R</a:t>
                </a:r>
                <a:r>
                  <a:rPr lang="en-US"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endParaRPr lang="en-US"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b) </a:t>
                </a:r>
                <a14:m>
                  <m:oMath xmlns:m="http://schemas.openxmlformats.org/officeDocument/2006/math">
                    <m:sSub>
                      <m:sSubPr>
                        <m:ctrlPr>
                          <a:rPr lang="en-US" altLang="vi-VN" i="1" dirty="0">
                            <a:solidFill>
                              <a:srgbClr val="7030A0"/>
                            </a:solidFill>
                            <a:latin typeface="Cambria Math" panose="02040503050406030204" pitchFamily="18" charset="0"/>
                          </a:rPr>
                        </m:ctrlPr>
                      </m:sSubPr>
                      <m:e>
                        <m:r>
                          <a:rPr lang="en-US" altLang="vi-VN" i="1" dirty="0">
                            <a:solidFill>
                              <a:srgbClr val="7030A0"/>
                            </a:solidFill>
                            <a:latin typeface="Cambria Math" panose="02040503050406030204" pitchFamily="18" charset="0"/>
                          </a:rPr>
                          <m:t>𝑅</m:t>
                        </m:r>
                      </m:e>
                      <m:sub>
                        <m:r>
                          <a:rPr lang="en-US" altLang="vi-VN" i="1" dirty="0">
                            <a:solidFill>
                              <a:srgbClr val="7030A0"/>
                            </a:solidFill>
                            <a:latin typeface="Cambria Math" panose="02040503050406030204" pitchFamily="18" charset="0"/>
                          </a:rPr>
                          <m:t>1</m:t>
                        </m:r>
                      </m:sub>
                    </m:sSub>
                  </m:oMath>
                </a14:m>
                <a:r>
                  <a:rPr lang="en-US" altLang="vi-VN" i="1" dirty="0" smtClean="0">
                    <a:solidFill>
                      <a:srgbClr val="7030A0"/>
                    </a:solidFill>
                    <a:latin typeface=".VnTime" panose="020B7200000000000000" pitchFamily="34" charset="0"/>
                  </a:rPr>
                  <a:t>nt </a:t>
                </a:r>
                <a14:m>
                  <m:oMath xmlns:m="http://schemas.openxmlformats.org/officeDocument/2006/math">
                    <m:sSub>
                      <m:sSubPr>
                        <m:ctrlPr>
                          <a:rPr lang="en-US" altLang="vi-VN" i="1" dirty="0">
                            <a:solidFill>
                              <a:srgbClr val="7030A0"/>
                            </a:solidFill>
                            <a:latin typeface="Cambria Math" panose="02040503050406030204" pitchFamily="18" charset="0"/>
                          </a:rPr>
                        </m:ctrlPr>
                      </m:sSubPr>
                      <m:e>
                        <m:r>
                          <a:rPr lang="en-US" altLang="vi-VN" i="1" dirty="0">
                            <a:solidFill>
                              <a:srgbClr val="7030A0"/>
                            </a:solidFill>
                            <a:latin typeface="Cambria Math" panose="02040503050406030204" pitchFamily="18" charset="0"/>
                          </a:rPr>
                          <m:t>𝑅</m:t>
                        </m:r>
                      </m:e>
                      <m:sub>
                        <m:r>
                          <a:rPr lang="en-US" altLang="vi-VN" b="0" i="1" dirty="0" smtClean="0">
                            <a:solidFill>
                              <a:srgbClr val="7030A0"/>
                            </a:solidFill>
                            <a:latin typeface="Cambria Math" panose="02040503050406030204" pitchFamily="18" charset="0"/>
                          </a:rPr>
                          <m:t>2</m:t>
                        </m:r>
                      </m:sub>
                    </m:sSub>
                  </m:oMath>
                </a14:m>
                <a:endPar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U </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12V</a:t>
                </a:r>
                <a:endPar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 </a:t>
                </a:r>
                <a:r>
                  <a:rPr lang="en-US" i="1" dirty="0" err="1"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không</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sáng</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bt</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endParaRPr lang="en-US"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c)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đèn sáng bt</a:t>
                </a:r>
              </a:p>
              <a:p>
                <a:pPr marL="30480" marR="30480" algn="just"/>
                <a:r>
                  <a:rPr lang="en-US" i="1" dirty="0" err="1"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sơ</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đồ</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Giải</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thích</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endParaRPr lang="en-US"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d) </a:t>
                </a:r>
                <a:r>
                  <a:rPr lang="en-US" i="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R</a:t>
                </a:r>
                <a:r>
                  <a:rPr lang="en-US" i="1" baseline="-25000"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bt</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p>
              <a:p>
                <a:pPr marL="30480" marR="30480" algn="just"/>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t = 30 phút </a:t>
                </a:r>
                <a:endPar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1800s</a:t>
                </a:r>
              </a:p>
              <a:p>
                <a:pPr marL="30480" marR="30480" algn="just"/>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A</a:t>
                </a:r>
                <a:r>
                  <a:rPr lang="en-US" i="1" baseline="-25000" dirty="0" err="1">
                    <a:solidFill>
                      <a:srgbClr val="7030A0"/>
                    </a:solidFill>
                    <a:latin typeface="Arial" panose="020B0604020202020204" pitchFamily="34" charset="0"/>
                    <a:ea typeface="Times New Roman" panose="02020603050405020304" pitchFamily="18" charset="0"/>
                    <a:cs typeface="Times New Roman" panose="02020603050405020304" pitchFamily="18" charset="0"/>
                  </a:rPr>
                  <a:t>bt</a:t>
                </a:r>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endParaRPr lang="en-US"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2" name="Rectangle 1"/>
              <p:cNvSpPr>
                <a:spLocks noRot="1" noChangeAspect="1" noMove="1" noResize="1" noEditPoints="1" noAdjustHandles="1" noChangeArrowheads="1" noChangeShapeType="1" noTextEdit="1"/>
              </p:cNvSpPr>
              <p:nvPr/>
            </p:nvSpPr>
            <p:spPr>
              <a:xfrm>
                <a:off x="161345" y="2622544"/>
                <a:ext cx="2138755" cy="4247317"/>
              </a:xfrm>
              <a:prstGeom prst="rect">
                <a:avLst/>
              </a:prstGeom>
              <a:blipFill>
                <a:blip r:embed="rId2"/>
                <a:stretch>
                  <a:fillRect l="-855" t="-717" b="-1148"/>
                </a:stretch>
              </a:blipFill>
            </p:spPr>
            <p:txBody>
              <a:bodyPr/>
              <a:lstStyle/>
              <a:p>
                <a:r>
                  <a:rPr lang="vi-VN">
                    <a:noFill/>
                  </a:rPr>
                  <a:t> </a:t>
                </a:r>
              </a:p>
            </p:txBody>
          </p:sp>
        </mc:Fallback>
      </mc:AlternateContent>
      <p:sp>
        <p:nvSpPr>
          <p:cNvPr id="6" name="Rectangle 2"/>
          <p:cNvSpPr>
            <a:spLocks noChangeArrowheads="1"/>
          </p:cNvSpPr>
          <p:nvPr/>
        </p:nvSpPr>
        <p:spPr bwMode="auto">
          <a:xfrm>
            <a:off x="2116808" y="2500322"/>
            <a:ext cx="46451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a) Điện trở của dây t</a:t>
            </a:r>
            <a:r>
              <a:rPr kumimoji="0" lang="en-US"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c b</a:t>
            </a:r>
            <a:r>
              <a:rPr kumimoji="0" lang="en-US"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ng đ</a:t>
            </a:r>
            <a:r>
              <a:rPr kumimoji="0" lang="en-US"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è</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n Đ</a:t>
            </a:r>
            <a:r>
              <a:rPr kumimoji="0" lang="en-US" altLang="en-US" b="0" i="1"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1</a:t>
            </a:r>
            <a:r>
              <a:rPr kumimoji="0" lang="en-US"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v</a:t>
            </a:r>
            <a:r>
              <a:rPr kumimoji="0" lang="en-US"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Đ</a:t>
            </a:r>
            <a:r>
              <a:rPr kumimoji="0" lang="en-US" altLang="en-US" b="0" i="1"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2</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b="0" i="1" u="none" strike="noStrike" cap="none" normalizeH="0" baseline="0" dirty="0" smtClean="0">
              <a:ln>
                <a:noFill/>
              </a:ln>
              <a:solidFill>
                <a:srgbClr val="7030A0"/>
              </a:solidFill>
              <a:effectLst/>
            </a:endParaRPr>
          </a:p>
        </p:txBody>
      </p:sp>
      <p:pic>
        <p:nvPicPr>
          <p:cNvPr id="7175" name="Picture 44" descr="Giải bài tập Vật lý lớp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5213" y="2604399"/>
            <a:ext cx="2096436" cy="10763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8"/>
          <p:cNvSpPr>
            <a:spLocks noChangeArrowheads="1"/>
          </p:cNvSpPr>
          <p:nvPr/>
        </p:nvSpPr>
        <p:spPr bwMode="auto">
          <a:xfrm>
            <a:off x="6571813" y="3407161"/>
            <a:ext cx="32698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U</a:t>
            </a:r>
            <a:r>
              <a:rPr kumimoji="0" lang="nl-NL" altLang="en-US" b="0" i="1"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b</a:t>
            </a:r>
            <a:r>
              <a:rPr kumimoji="0" lang="nl-NL"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r>
              <a:rPr kumimoji="0" lang="nl-NL"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U - U</a:t>
            </a:r>
            <a:r>
              <a:rPr kumimoji="0" lang="nl-NL" altLang="en-US" b="0" i="1"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12</a:t>
            </a:r>
            <a:r>
              <a:rPr kumimoji="0" lang="nl-NL"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r>
              <a:rPr kumimoji="0" lang="nl-NL"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12 </a:t>
            </a:r>
            <a:r>
              <a:rPr kumimoji="0" lang="nl-NL"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a:t>
            </a:r>
            <a:r>
              <a:rPr kumimoji="0" lang="nl-NL"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6 = </a:t>
            </a:r>
            <a:r>
              <a:rPr kumimoji="0" lang="nl-NL"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6V</a:t>
            </a:r>
            <a:endParaRPr kumimoji="0" lang="en-US" altLang="en-US" b="0" i="1" u="none" strike="noStrike" cap="none" normalizeH="0" baseline="0" dirty="0" smtClean="0">
              <a:ln>
                <a:noFill/>
              </a:ln>
              <a:solidFill>
                <a:srgbClr val="7030A0"/>
              </a:solidFill>
              <a:effectLst/>
            </a:endParaRPr>
          </a:p>
        </p:txBody>
      </p:sp>
      <mc:AlternateContent xmlns:mc="http://schemas.openxmlformats.org/markup-compatibility/2006">
        <mc:Choice xmlns:a14="http://schemas.microsoft.com/office/drawing/2010/main" Requires="a14">
          <p:sp>
            <p:nvSpPr>
              <p:cNvPr id="24" name="Rectangle 23"/>
              <p:cNvSpPr/>
              <p:nvPr/>
            </p:nvSpPr>
            <p:spPr>
              <a:xfrm>
                <a:off x="2386383" y="2705405"/>
                <a:ext cx="1501082" cy="582082"/>
              </a:xfrm>
              <a:prstGeom prst="rect">
                <a:avLst/>
              </a:prstGeom>
            </p:spPr>
            <p:txBody>
              <a:bodyPr wrap="square">
                <a:spAutoFit/>
              </a:bodyPr>
              <a:lstStyle/>
              <a:p>
                <a14:m>
                  <m:oMath xmlns:m="http://schemas.openxmlformats.org/officeDocument/2006/math">
                    <m:sSub>
                      <m:sSubPr>
                        <m:ctrlPr>
                          <a:rPr lang="en-US" altLang="vi-VN"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𝑅</m:t>
                        </m:r>
                      </m:e>
                      <m:sub>
                        <m:r>
                          <a:rPr lang="en-US" altLang="vi-VN" b="0" i="1" dirty="0" smtClean="0">
                            <a:solidFill>
                              <a:srgbClr val="7030A0"/>
                            </a:solidFill>
                            <a:latin typeface="Cambria Math" panose="02040503050406030204" pitchFamily="18" charset="0"/>
                          </a:rPr>
                          <m:t>1</m:t>
                        </m:r>
                      </m:sub>
                    </m:sSub>
                  </m:oMath>
                </a14:m>
                <a:r>
                  <a:rPr lang="en-US" altLang="vi-VN" i="1" dirty="0" smtClean="0">
                    <a:solidFill>
                      <a:srgbClr val="7030A0"/>
                    </a:solidFill>
                    <a:latin typeface=".VnTime" panose="020B7200000000000000" pitchFamily="34" charset="0"/>
                  </a:rPr>
                  <a:t>= </a:t>
                </a:r>
                <a14:m>
                  <m:oMath xmlns:m="http://schemas.openxmlformats.org/officeDocument/2006/math">
                    <m:f>
                      <m:fPr>
                        <m:ctrlPr>
                          <a:rPr lang="en-US" altLang="vi-VN" i="1">
                            <a:solidFill>
                              <a:srgbClr val="7030A0"/>
                            </a:solidFill>
                            <a:latin typeface="Cambria Math" panose="02040503050406030204" pitchFamily="18" charset="0"/>
                          </a:rPr>
                        </m:ctrlPr>
                      </m:fPr>
                      <m:num>
                        <m:sSubSup>
                          <m:sSubSupPr>
                            <m:ctrlPr>
                              <a:rPr lang="en-US" altLang="vi-VN" i="1" smtClean="0">
                                <a:solidFill>
                                  <a:srgbClr val="7030A0"/>
                                </a:solidFill>
                                <a:latin typeface="Cambria Math" panose="02040503050406030204" pitchFamily="18" charset="0"/>
                              </a:rPr>
                            </m:ctrlPr>
                          </m:sSubSupPr>
                          <m:e>
                            <m:r>
                              <a:rPr lang="en-US" altLang="vi-VN" b="0" i="1" smtClean="0">
                                <a:solidFill>
                                  <a:srgbClr val="7030A0"/>
                                </a:solidFill>
                                <a:latin typeface="Cambria Math" panose="02040503050406030204" pitchFamily="18" charset="0"/>
                              </a:rPr>
                              <m:t>𝑈</m:t>
                            </m:r>
                          </m:e>
                          <m:sub>
                            <m:r>
                              <a:rPr lang="en-US" altLang="vi-VN" b="0" i="1" smtClean="0">
                                <a:solidFill>
                                  <a:srgbClr val="7030A0"/>
                                </a:solidFill>
                                <a:latin typeface="Cambria Math" panose="02040503050406030204" pitchFamily="18" charset="0"/>
                              </a:rPr>
                              <m:t>đ</m:t>
                            </m:r>
                            <m:r>
                              <a:rPr lang="en-US" altLang="vi-VN" b="0" i="1" smtClean="0">
                                <a:solidFill>
                                  <a:srgbClr val="7030A0"/>
                                </a:solidFill>
                                <a:latin typeface="Cambria Math" panose="02040503050406030204" pitchFamily="18" charset="0"/>
                              </a:rPr>
                              <m:t>𝑚</m:t>
                            </m:r>
                            <m:r>
                              <a:rPr lang="en-US" altLang="vi-VN" b="0" i="1" smtClean="0">
                                <a:solidFill>
                                  <a:srgbClr val="7030A0"/>
                                </a:solidFill>
                                <a:latin typeface="Cambria Math" panose="02040503050406030204" pitchFamily="18" charset="0"/>
                              </a:rPr>
                              <m:t>1</m:t>
                            </m:r>
                          </m:sub>
                          <m:sup>
                            <m:r>
                              <a:rPr lang="en-US" altLang="vi-VN" b="0" i="1" smtClean="0">
                                <a:solidFill>
                                  <a:srgbClr val="7030A0"/>
                                </a:solidFill>
                                <a:latin typeface="Cambria Math" panose="02040503050406030204" pitchFamily="18" charset="0"/>
                              </a:rPr>
                              <m:t>2</m:t>
                            </m:r>
                          </m:sup>
                        </m:sSubSup>
                      </m:num>
                      <m:den>
                        <m:sSub>
                          <m:sSubPr>
                            <m:ctrlPr>
                              <a:rPr lang="en-US" altLang="vi-VN" i="1" dirty="0" smtClean="0">
                                <a:solidFill>
                                  <a:srgbClr val="7030A0"/>
                                </a:solidFill>
                                <a:latin typeface="Cambria Math" panose="02040503050406030204" pitchFamily="18" charset="0"/>
                              </a:rPr>
                            </m:ctrlPr>
                          </m:sSubPr>
                          <m:e>
                            <m:r>
                              <m:rPr>
                                <m:nor/>
                              </m:rPr>
                              <a:rPr lang="en-US" altLang="vi-VN" i="1" dirty="0">
                                <a:solidFill>
                                  <a:srgbClr val="7030A0"/>
                                </a:solidFill>
                                <a:latin typeface="VNI-Script" pitchFamily="2" charset="0"/>
                              </a:rPr>
                              <m:t>P</m:t>
                            </m:r>
                          </m:e>
                          <m:sub>
                            <m:r>
                              <a:rPr lang="en-US" altLang="vi-VN" b="0" i="1" dirty="0" smtClean="0">
                                <a:solidFill>
                                  <a:srgbClr val="7030A0"/>
                                </a:solidFill>
                                <a:latin typeface="Cambria Math" panose="02040503050406030204" pitchFamily="18" charset="0"/>
                              </a:rPr>
                              <m:t>đ</m:t>
                            </m:r>
                            <m:r>
                              <a:rPr lang="en-US" altLang="vi-VN" b="0" i="1" dirty="0" smtClean="0">
                                <a:solidFill>
                                  <a:srgbClr val="7030A0"/>
                                </a:solidFill>
                                <a:latin typeface="Cambria Math" panose="02040503050406030204" pitchFamily="18" charset="0"/>
                              </a:rPr>
                              <m:t>𝑚</m:t>
                            </m:r>
                            <m:r>
                              <a:rPr lang="en-US" altLang="vi-VN" b="0" i="1" dirty="0" smtClean="0">
                                <a:solidFill>
                                  <a:srgbClr val="7030A0"/>
                                </a:solidFill>
                                <a:latin typeface="Cambria Math" panose="02040503050406030204" pitchFamily="18" charset="0"/>
                              </a:rPr>
                              <m:t>1</m:t>
                            </m:r>
                          </m:sub>
                        </m:sSub>
                      </m:den>
                    </m:f>
                  </m:oMath>
                </a14:m>
                <a:endParaRPr lang="vi-VN" i="1" dirty="0">
                  <a:solidFill>
                    <a:srgbClr val="7030A0"/>
                  </a:solidFill>
                </a:endParaRPr>
              </a:p>
            </p:txBody>
          </p:sp>
        </mc:Choice>
        <mc:Fallback>
          <p:sp>
            <p:nvSpPr>
              <p:cNvPr id="24" name="Rectangle 23"/>
              <p:cNvSpPr>
                <a:spLocks noRot="1" noChangeAspect="1" noMove="1" noResize="1" noEditPoints="1" noAdjustHandles="1" noChangeArrowheads="1" noChangeShapeType="1" noTextEdit="1"/>
              </p:cNvSpPr>
              <p:nvPr/>
            </p:nvSpPr>
            <p:spPr>
              <a:xfrm>
                <a:off x="2386383" y="2705405"/>
                <a:ext cx="1501082" cy="582082"/>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5" name="Rectangle 24"/>
              <p:cNvSpPr/>
              <p:nvPr/>
            </p:nvSpPr>
            <p:spPr>
              <a:xfrm>
                <a:off x="3953818" y="2790685"/>
                <a:ext cx="1143947"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vi-VN" b="0" i="1" smtClean="0">
                          <a:solidFill>
                            <a:srgbClr val="7030A0"/>
                          </a:solidFill>
                          <a:latin typeface="Cambria Math" panose="02040503050406030204" pitchFamily="18" charset="0"/>
                        </a:rPr>
                        <m:t>=</m:t>
                      </m:r>
                      <m:r>
                        <a:rPr lang="en-US" altLang="vi-VN" b="0" i="1" smtClean="0">
                          <a:solidFill>
                            <a:srgbClr val="7030A0"/>
                          </a:solidFill>
                          <a:latin typeface="Cambria Math" panose="02040503050406030204" pitchFamily="18" charset="0"/>
                        </a:rPr>
                        <m:t>12</m:t>
                      </m:r>
                      <m:r>
                        <a:rPr lang="en-US" altLang="vi-VN" b="0" i="1" smtClean="0">
                          <a:solidFill>
                            <a:srgbClr val="7030A0"/>
                          </a:solidFill>
                          <a:latin typeface="Cambria Math" panose="02040503050406030204" pitchFamily="18" charset="0"/>
                        </a:rPr>
                        <m:t> (Ω)</m:t>
                      </m:r>
                    </m:oMath>
                  </m:oMathPara>
                </a14:m>
                <a:endParaRPr lang="vi-VN" i="1" dirty="0">
                  <a:solidFill>
                    <a:srgbClr val="7030A0"/>
                  </a:solidFill>
                </a:endParaRPr>
              </a:p>
            </p:txBody>
          </p:sp>
        </mc:Choice>
        <mc:Fallback>
          <p:sp>
            <p:nvSpPr>
              <p:cNvPr id="25" name="Rectangle 24"/>
              <p:cNvSpPr>
                <a:spLocks noRot="1" noChangeAspect="1" noMove="1" noResize="1" noEditPoints="1" noAdjustHandles="1" noChangeArrowheads="1" noChangeShapeType="1" noTextEdit="1"/>
              </p:cNvSpPr>
              <p:nvPr/>
            </p:nvSpPr>
            <p:spPr>
              <a:xfrm>
                <a:off x="3953818" y="2790685"/>
                <a:ext cx="1143947" cy="369332"/>
              </a:xfrm>
              <a:prstGeom prst="rect">
                <a:avLst/>
              </a:prstGeom>
              <a:blipFill>
                <a:blip r:embed="rId5"/>
                <a:stretch>
                  <a:fillRect b="-1500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6" name="Rectangle 25"/>
              <p:cNvSpPr/>
              <p:nvPr/>
            </p:nvSpPr>
            <p:spPr>
              <a:xfrm>
                <a:off x="2354576" y="3211428"/>
                <a:ext cx="1647403" cy="582082"/>
              </a:xfrm>
              <a:prstGeom prst="rect">
                <a:avLst/>
              </a:prstGeom>
            </p:spPr>
            <p:txBody>
              <a:bodyPr wrap="square">
                <a:spAutoFit/>
              </a:bodyPr>
              <a:lstStyle/>
              <a:p>
                <a14:m>
                  <m:oMath xmlns:m="http://schemas.openxmlformats.org/officeDocument/2006/math">
                    <m:sSub>
                      <m:sSubPr>
                        <m:ctrlPr>
                          <a:rPr lang="en-US" altLang="vi-VN"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 </m:t>
                        </m:r>
                        <m:r>
                          <a:rPr lang="en-US" altLang="vi-VN" b="0" i="1" dirty="0" smtClean="0">
                            <a:solidFill>
                              <a:srgbClr val="7030A0"/>
                            </a:solidFill>
                            <a:latin typeface="Cambria Math" panose="02040503050406030204" pitchFamily="18" charset="0"/>
                          </a:rPr>
                          <m:t>𝑅</m:t>
                        </m:r>
                      </m:e>
                      <m:sub>
                        <m:r>
                          <a:rPr lang="en-US" altLang="vi-VN" b="0" i="1" dirty="0" smtClean="0">
                            <a:solidFill>
                              <a:srgbClr val="7030A0"/>
                            </a:solidFill>
                            <a:latin typeface="Cambria Math" panose="02040503050406030204" pitchFamily="18" charset="0"/>
                          </a:rPr>
                          <m:t>2</m:t>
                        </m:r>
                      </m:sub>
                    </m:sSub>
                  </m:oMath>
                </a14:m>
                <a:r>
                  <a:rPr lang="en-US" altLang="vi-VN" i="1" dirty="0" smtClean="0">
                    <a:solidFill>
                      <a:srgbClr val="7030A0"/>
                    </a:solidFill>
                    <a:latin typeface=".VnTime" panose="020B7200000000000000" pitchFamily="34" charset="0"/>
                  </a:rPr>
                  <a:t>= </a:t>
                </a:r>
                <a14:m>
                  <m:oMath xmlns:m="http://schemas.openxmlformats.org/officeDocument/2006/math">
                    <m:f>
                      <m:fPr>
                        <m:ctrlPr>
                          <a:rPr lang="en-US" altLang="vi-VN" i="1">
                            <a:solidFill>
                              <a:srgbClr val="7030A0"/>
                            </a:solidFill>
                            <a:latin typeface="Cambria Math" panose="02040503050406030204" pitchFamily="18" charset="0"/>
                          </a:rPr>
                        </m:ctrlPr>
                      </m:fPr>
                      <m:num>
                        <m:sSubSup>
                          <m:sSubSupPr>
                            <m:ctrlPr>
                              <a:rPr lang="en-US" altLang="vi-VN" i="1" smtClean="0">
                                <a:solidFill>
                                  <a:srgbClr val="7030A0"/>
                                </a:solidFill>
                                <a:latin typeface="Cambria Math" panose="02040503050406030204" pitchFamily="18" charset="0"/>
                              </a:rPr>
                            </m:ctrlPr>
                          </m:sSubSupPr>
                          <m:e>
                            <m:r>
                              <a:rPr lang="en-US" altLang="vi-VN" b="0" i="1" smtClean="0">
                                <a:solidFill>
                                  <a:srgbClr val="7030A0"/>
                                </a:solidFill>
                                <a:latin typeface="Cambria Math" panose="02040503050406030204" pitchFamily="18" charset="0"/>
                              </a:rPr>
                              <m:t>𝑈</m:t>
                            </m:r>
                          </m:e>
                          <m:sub>
                            <m:r>
                              <a:rPr lang="en-US" altLang="vi-VN" b="0" i="1" smtClean="0">
                                <a:solidFill>
                                  <a:srgbClr val="7030A0"/>
                                </a:solidFill>
                                <a:latin typeface="Cambria Math" panose="02040503050406030204" pitchFamily="18" charset="0"/>
                              </a:rPr>
                              <m:t>đ</m:t>
                            </m:r>
                            <m:r>
                              <a:rPr lang="en-US" altLang="vi-VN" b="0" i="1" smtClean="0">
                                <a:solidFill>
                                  <a:srgbClr val="7030A0"/>
                                </a:solidFill>
                                <a:latin typeface="Cambria Math" panose="02040503050406030204" pitchFamily="18" charset="0"/>
                              </a:rPr>
                              <m:t>𝑚</m:t>
                            </m:r>
                            <m:r>
                              <a:rPr lang="en-US" altLang="vi-VN" b="0" i="1" smtClean="0">
                                <a:solidFill>
                                  <a:srgbClr val="7030A0"/>
                                </a:solidFill>
                                <a:latin typeface="Cambria Math" panose="02040503050406030204" pitchFamily="18" charset="0"/>
                              </a:rPr>
                              <m:t>2</m:t>
                            </m:r>
                          </m:sub>
                          <m:sup>
                            <m:r>
                              <a:rPr lang="en-US" altLang="vi-VN" b="0" i="1" smtClean="0">
                                <a:solidFill>
                                  <a:srgbClr val="7030A0"/>
                                </a:solidFill>
                                <a:latin typeface="Cambria Math" panose="02040503050406030204" pitchFamily="18" charset="0"/>
                              </a:rPr>
                              <m:t>2</m:t>
                            </m:r>
                          </m:sup>
                        </m:sSubSup>
                      </m:num>
                      <m:den>
                        <m:sSub>
                          <m:sSubPr>
                            <m:ctrlPr>
                              <a:rPr lang="en-US" altLang="vi-VN" i="1" dirty="0" smtClean="0">
                                <a:solidFill>
                                  <a:srgbClr val="7030A0"/>
                                </a:solidFill>
                                <a:latin typeface="Cambria Math" panose="02040503050406030204" pitchFamily="18" charset="0"/>
                              </a:rPr>
                            </m:ctrlPr>
                          </m:sSubPr>
                          <m:e>
                            <m:r>
                              <m:rPr>
                                <m:nor/>
                              </m:rPr>
                              <a:rPr lang="en-US" altLang="vi-VN" i="1" dirty="0">
                                <a:solidFill>
                                  <a:srgbClr val="7030A0"/>
                                </a:solidFill>
                                <a:latin typeface="VNI-Script" pitchFamily="2" charset="0"/>
                              </a:rPr>
                              <m:t>P</m:t>
                            </m:r>
                          </m:e>
                          <m:sub>
                            <m:r>
                              <a:rPr lang="en-US" altLang="vi-VN" b="0" i="1" dirty="0" smtClean="0">
                                <a:solidFill>
                                  <a:srgbClr val="7030A0"/>
                                </a:solidFill>
                                <a:latin typeface="Cambria Math" panose="02040503050406030204" pitchFamily="18" charset="0"/>
                              </a:rPr>
                              <m:t>đ</m:t>
                            </m:r>
                            <m:r>
                              <a:rPr lang="en-US" altLang="vi-VN" b="0" i="1" dirty="0" smtClean="0">
                                <a:solidFill>
                                  <a:srgbClr val="7030A0"/>
                                </a:solidFill>
                                <a:latin typeface="Cambria Math" panose="02040503050406030204" pitchFamily="18" charset="0"/>
                              </a:rPr>
                              <m:t>𝑚</m:t>
                            </m:r>
                            <m:r>
                              <a:rPr lang="en-US" altLang="vi-VN" b="0" i="1" dirty="0" smtClean="0">
                                <a:solidFill>
                                  <a:srgbClr val="7030A0"/>
                                </a:solidFill>
                                <a:latin typeface="Cambria Math" panose="02040503050406030204" pitchFamily="18" charset="0"/>
                              </a:rPr>
                              <m:t>2</m:t>
                            </m:r>
                          </m:sub>
                        </m:sSub>
                      </m:den>
                    </m:f>
                  </m:oMath>
                </a14:m>
                <a:endParaRPr lang="vi-VN" i="1" dirty="0">
                  <a:solidFill>
                    <a:srgbClr val="7030A0"/>
                  </a:solidFill>
                </a:endParaRPr>
              </a:p>
            </p:txBody>
          </p:sp>
        </mc:Choice>
        <mc:Fallback>
          <p:sp>
            <p:nvSpPr>
              <p:cNvPr id="26" name="Rectangle 25"/>
              <p:cNvSpPr>
                <a:spLocks noRot="1" noChangeAspect="1" noMove="1" noResize="1" noEditPoints="1" noAdjustHandles="1" noChangeArrowheads="1" noChangeShapeType="1" noTextEdit="1"/>
              </p:cNvSpPr>
              <p:nvPr/>
            </p:nvSpPr>
            <p:spPr>
              <a:xfrm>
                <a:off x="2354576" y="3211428"/>
                <a:ext cx="1647403" cy="582082"/>
              </a:xfrm>
              <a:prstGeom prst="rect">
                <a:avLst/>
              </a:prstGeom>
              <a:blipFill>
                <a:blip r:embed="rId6"/>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7" name="Rectangle 26"/>
              <p:cNvSpPr/>
              <p:nvPr/>
            </p:nvSpPr>
            <p:spPr>
              <a:xfrm>
                <a:off x="3374826" y="3252197"/>
                <a:ext cx="548548" cy="524439"/>
              </a:xfrm>
              <a:prstGeom prst="rect">
                <a:avLst/>
              </a:prstGeom>
            </p:spPr>
            <p:txBody>
              <a:bodyPr wrap="none">
                <a:spAutoFit/>
              </a:bodyPr>
              <a:lstStyle/>
              <a:p>
                <a:r>
                  <a:rPr lang="en-US" altLang="vi-VN" i="1" dirty="0" smtClean="0">
                    <a:solidFill>
                      <a:srgbClr val="7030A0"/>
                    </a:solidFill>
                  </a:rPr>
                  <a:t>= </a:t>
                </a:r>
                <a14:m>
                  <m:oMath xmlns:m="http://schemas.openxmlformats.org/officeDocument/2006/math">
                    <m:f>
                      <m:fPr>
                        <m:ctrlPr>
                          <a:rPr lang="en-US" altLang="vi-VN" i="1" smtClean="0">
                            <a:solidFill>
                              <a:srgbClr val="7030A0"/>
                            </a:solidFill>
                            <a:latin typeface="Cambria Math" panose="02040503050406030204" pitchFamily="18" charset="0"/>
                          </a:rPr>
                        </m:ctrlPr>
                      </m:fPr>
                      <m:num>
                        <m:sSup>
                          <m:sSupPr>
                            <m:ctrlPr>
                              <a:rPr lang="en-US" altLang="vi-VN" i="1">
                                <a:solidFill>
                                  <a:srgbClr val="7030A0"/>
                                </a:solidFill>
                                <a:latin typeface="Cambria Math" panose="02040503050406030204" pitchFamily="18" charset="0"/>
                              </a:rPr>
                            </m:ctrlPr>
                          </m:sSupPr>
                          <m:e>
                            <m:r>
                              <a:rPr lang="en-US" altLang="vi-VN" b="0" i="1" smtClean="0">
                                <a:solidFill>
                                  <a:srgbClr val="7030A0"/>
                                </a:solidFill>
                                <a:latin typeface="Cambria Math" panose="02040503050406030204" pitchFamily="18" charset="0"/>
                              </a:rPr>
                              <m:t>6</m:t>
                            </m:r>
                          </m:e>
                          <m:sup>
                            <m:r>
                              <a:rPr lang="en-US" altLang="vi-VN" b="0" i="1">
                                <a:solidFill>
                                  <a:srgbClr val="7030A0"/>
                                </a:solidFill>
                                <a:latin typeface="Cambria Math" panose="02040503050406030204" pitchFamily="18" charset="0"/>
                              </a:rPr>
                              <m:t>2</m:t>
                            </m:r>
                          </m:sup>
                        </m:sSup>
                      </m:num>
                      <m:den>
                        <m:r>
                          <a:rPr lang="en-US" altLang="vi-VN" b="0" i="1" smtClean="0">
                            <a:solidFill>
                              <a:srgbClr val="7030A0"/>
                            </a:solidFill>
                            <a:latin typeface="Cambria Math" panose="02040503050406030204" pitchFamily="18" charset="0"/>
                          </a:rPr>
                          <m:t>2</m:t>
                        </m:r>
                      </m:den>
                    </m:f>
                  </m:oMath>
                </a14:m>
                <a:endParaRPr lang="vi-VN" i="1" dirty="0">
                  <a:solidFill>
                    <a:srgbClr val="7030A0"/>
                  </a:solidFill>
                </a:endParaRPr>
              </a:p>
            </p:txBody>
          </p:sp>
        </mc:Choice>
        <mc:Fallback>
          <p:sp>
            <p:nvSpPr>
              <p:cNvPr id="27" name="Rectangle 26"/>
              <p:cNvSpPr>
                <a:spLocks noRot="1" noChangeAspect="1" noMove="1" noResize="1" noEditPoints="1" noAdjustHandles="1" noChangeArrowheads="1" noChangeShapeType="1" noTextEdit="1"/>
              </p:cNvSpPr>
              <p:nvPr/>
            </p:nvSpPr>
            <p:spPr>
              <a:xfrm>
                <a:off x="3374826" y="3252197"/>
                <a:ext cx="548548" cy="524439"/>
              </a:xfrm>
              <a:prstGeom prst="rect">
                <a:avLst/>
              </a:prstGeom>
              <a:blipFill>
                <a:blip r:embed="rId7"/>
                <a:stretch>
                  <a:fillRect l="-10000" b="-574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8" name="Rectangle 27"/>
              <p:cNvSpPr/>
              <p:nvPr/>
            </p:nvSpPr>
            <p:spPr>
              <a:xfrm>
                <a:off x="3832673" y="3326624"/>
                <a:ext cx="114326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b="0" i="1" smtClean="0">
                          <a:solidFill>
                            <a:srgbClr val="7030A0"/>
                          </a:solidFill>
                          <a:latin typeface="Cambria Math" panose="02040503050406030204" pitchFamily="18" charset="0"/>
                        </a:rPr>
                        <m:t>=</m:t>
                      </m:r>
                      <m:r>
                        <a:rPr lang="en-US" altLang="vi-VN" b="0" i="1" smtClean="0">
                          <a:solidFill>
                            <a:srgbClr val="7030A0"/>
                          </a:solidFill>
                          <a:latin typeface="Cambria Math" panose="02040503050406030204" pitchFamily="18" charset="0"/>
                        </a:rPr>
                        <m:t>18</m:t>
                      </m:r>
                      <m:r>
                        <a:rPr lang="en-US" altLang="vi-VN" b="0" i="1" smtClean="0">
                          <a:solidFill>
                            <a:srgbClr val="7030A0"/>
                          </a:solidFill>
                          <a:latin typeface="Cambria Math" panose="02040503050406030204" pitchFamily="18" charset="0"/>
                        </a:rPr>
                        <m:t> (Ω)</m:t>
                      </m:r>
                    </m:oMath>
                  </m:oMathPara>
                </a14:m>
                <a:endParaRPr lang="vi-VN" i="1" dirty="0">
                  <a:solidFill>
                    <a:srgbClr val="7030A0"/>
                  </a:solidFill>
                </a:endParaRPr>
              </a:p>
            </p:txBody>
          </p:sp>
        </mc:Choice>
        <mc:Fallback>
          <p:sp>
            <p:nvSpPr>
              <p:cNvPr id="28" name="Rectangle 27"/>
              <p:cNvSpPr>
                <a:spLocks noRot="1" noChangeAspect="1" noMove="1" noResize="1" noEditPoints="1" noAdjustHandles="1" noChangeArrowheads="1" noChangeShapeType="1" noTextEdit="1"/>
              </p:cNvSpPr>
              <p:nvPr/>
            </p:nvSpPr>
            <p:spPr>
              <a:xfrm>
                <a:off x="3832673" y="3326624"/>
                <a:ext cx="1143262" cy="369332"/>
              </a:xfrm>
              <a:prstGeom prst="rect">
                <a:avLst/>
              </a:prstGeom>
              <a:blipFill>
                <a:blip r:embed="rId8"/>
                <a:stretch>
                  <a:fillRect b="-1500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9" name="Rectangle 28"/>
              <p:cNvSpPr/>
              <p:nvPr/>
            </p:nvSpPr>
            <p:spPr>
              <a:xfrm>
                <a:off x="3484277" y="2709659"/>
                <a:ext cx="539507" cy="524118"/>
              </a:xfrm>
              <a:prstGeom prst="rect">
                <a:avLst/>
              </a:prstGeom>
            </p:spPr>
            <p:txBody>
              <a:bodyPr wrap="none">
                <a:spAutoFit/>
              </a:bodyPr>
              <a:lstStyle/>
              <a:p>
                <a:r>
                  <a:rPr lang="en-US" altLang="vi-VN" i="1" dirty="0" smtClean="0">
                    <a:solidFill>
                      <a:srgbClr val="7030A0"/>
                    </a:solidFill>
                  </a:rPr>
                  <a:t>= </a:t>
                </a:r>
                <a14:m>
                  <m:oMath xmlns:m="http://schemas.openxmlformats.org/officeDocument/2006/math">
                    <m:f>
                      <m:fPr>
                        <m:ctrlPr>
                          <a:rPr lang="en-US" altLang="vi-VN" i="1" smtClean="0">
                            <a:solidFill>
                              <a:srgbClr val="7030A0"/>
                            </a:solidFill>
                            <a:latin typeface="Cambria Math" panose="02040503050406030204" pitchFamily="18" charset="0"/>
                          </a:rPr>
                        </m:ctrlPr>
                      </m:fPr>
                      <m:num>
                        <m:sSup>
                          <m:sSupPr>
                            <m:ctrlPr>
                              <a:rPr lang="en-US" altLang="vi-VN" i="1">
                                <a:solidFill>
                                  <a:srgbClr val="7030A0"/>
                                </a:solidFill>
                                <a:latin typeface="Cambria Math" panose="02040503050406030204" pitchFamily="18" charset="0"/>
                              </a:rPr>
                            </m:ctrlPr>
                          </m:sSupPr>
                          <m:e>
                            <m:r>
                              <a:rPr lang="en-US" altLang="vi-VN" b="0" i="1" smtClean="0">
                                <a:solidFill>
                                  <a:srgbClr val="7030A0"/>
                                </a:solidFill>
                                <a:latin typeface="Cambria Math" panose="02040503050406030204" pitchFamily="18" charset="0"/>
                              </a:rPr>
                              <m:t>6</m:t>
                            </m:r>
                          </m:e>
                          <m:sup>
                            <m:r>
                              <a:rPr lang="en-US" altLang="vi-VN" b="0" i="1">
                                <a:solidFill>
                                  <a:srgbClr val="7030A0"/>
                                </a:solidFill>
                                <a:latin typeface="Cambria Math" panose="02040503050406030204" pitchFamily="18" charset="0"/>
                              </a:rPr>
                              <m:t>2</m:t>
                            </m:r>
                          </m:sup>
                        </m:sSup>
                      </m:num>
                      <m:den>
                        <m:r>
                          <a:rPr lang="en-US" altLang="vi-VN" b="0" i="1" smtClean="0">
                            <a:solidFill>
                              <a:srgbClr val="7030A0"/>
                            </a:solidFill>
                            <a:latin typeface="Cambria Math" panose="02040503050406030204" pitchFamily="18" charset="0"/>
                          </a:rPr>
                          <m:t>3</m:t>
                        </m:r>
                      </m:den>
                    </m:f>
                  </m:oMath>
                </a14:m>
                <a:endParaRPr lang="vi-VN" i="1" dirty="0">
                  <a:solidFill>
                    <a:srgbClr val="7030A0"/>
                  </a:solidFill>
                </a:endParaRPr>
              </a:p>
            </p:txBody>
          </p:sp>
        </mc:Choice>
        <mc:Fallback>
          <p:sp>
            <p:nvSpPr>
              <p:cNvPr id="29" name="Rectangle 28"/>
              <p:cNvSpPr>
                <a:spLocks noRot="1" noChangeAspect="1" noMove="1" noResize="1" noEditPoints="1" noAdjustHandles="1" noChangeArrowheads="1" noChangeShapeType="1" noTextEdit="1"/>
              </p:cNvSpPr>
              <p:nvPr/>
            </p:nvSpPr>
            <p:spPr>
              <a:xfrm>
                <a:off x="3484277" y="2709659"/>
                <a:ext cx="539507" cy="524118"/>
              </a:xfrm>
              <a:prstGeom prst="rect">
                <a:avLst/>
              </a:prstGeom>
              <a:blipFill>
                <a:blip r:embed="rId9"/>
                <a:stretch>
                  <a:fillRect l="-10227" b="-6977"/>
                </a:stretch>
              </a:blipFill>
            </p:spPr>
            <p:txBody>
              <a:bodyPr/>
              <a:lstStyle/>
              <a:p>
                <a:r>
                  <a:rPr lang="vi-VN">
                    <a:noFill/>
                  </a:rPr>
                  <a:t> </a:t>
                </a:r>
              </a:p>
            </p:txBody>
          </p:sp>
        </mc:Fallback>
      </mc:AlternateContent>
      <p:sp>
        <p:nvSpPr>
          <p:cNvPr id="5" name="Rectangle 4"/>
          <p:cNvSpPr/>
          <p:nvPr/>
        </p:nvSpPr>
        <p:spPr>
          <a:xfrm>
            <a:off x="2386383" y="4497331"/>
            <a:ext cx="1779654" cy="369332"/>
          </a:xfrm>
          <a:prstGeom prst="rect">
            <a:avLst/>
          </a:prstGeom>
        </p:spPr>
        <p:txBody>
          <a:bodyPr wrap="none">
            <a:spAutoFit/>
          </a:bodyPr>
          <a:lstStyle/>
          <a:p>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I</a:t>
            </a:r>
            <a:r>
              <a:rPr lang="en-US" altLang="en-US" i="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đm1</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P</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đm1</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/U</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đm1</a:t>
            </a:r>
            <a:endParaRPr lang="vi-VN" i="1" dirty="0">
              <a:solidFill>
                <a:srgbClr val="7030A0"/>
              </a:solidFill>
            </a:endParaRPr>
          </a:p>
        </p:txBody>
      </p:sp>
      <p:sp>
        <p:nvSpPr>
          <p:cNvPr id="16" name="Rectangle 15"/>
          <p:cNvSpPr/>
          <p:nvPr/>
        </p:nvSpPr>
        <p:spPr>
          <a:xfrm>
            <a:off x="3960914" y="4497023"/>
            <a:ext cx="896399"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3 / 6 </a:t>
            </a:r>
            <a:endParaRPr lang="vi-VN" i="1" dirty="0">
              <a:solidFill>
                <a:srgbClr val="7030A0"/>
              </a:solidFill>
            </a:endParaRPr>
          </a:p>
        </p:txBody>
      </p:sp>
      <p:sp>
        <p:nvSpPr>
          <p:cNvPr id="17" name="Rectangle 16"/>
          <p:cNvSpPr/>
          <p:nvPr/>
        </p:nvSpPr>
        <p:spPr>
          <a:xfrm>
            <a:off x="4697938" y="4494278"/>
            <a:ext cx="909288"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0,5A </a:t>
            </a:r>
            <a:endParaRPr lang="vi-VN" i="1" dirty="0">
              <a:solidFill>
                <a:srgbClr val="7030A0"/>
              </a:solidFill>
            </a:endParaRPr>
          </a:p>
        </p:txBody>
      </p:sp>
      <p:sp>
        <p:nvSpPr>
          <p:cNvPr id="18" name="Rectangle 17"/>
          <p:cNvSpPr/>
          <p:nvPr/>
        </p:nvSpPr>
        <p:spPr>
          <a:xfrm>
            <a:off x="2400990" y="4882882"/>
            <a:ext cx="1726755"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I</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đm2</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P</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đm2</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/U</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đm2</a:t>
            </a:r>
            <a:endParaRPr lang="vi-VN" i="1" dirty="0">
              <a:solidFill>
                <a:srgbClr val="7030A0"/>
              </a:solidFill>
            </a:endParaRPr>
          </a:p>
        </p:txBody>
      </p:sp>
      <p:sp>
        <p:nvSpPr>
          <p:cNvPr id="19" name="Rectangle 18"/>
          <p:cNvSpPr/>
          <p:nvPr/>
        </p:nvSpPr>
        <p:spPr>
          <a:xfrm>
            <a:off x="3980408" y="4882882"/>
            <a:ext cx="768159"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2/6 </a:t>
            </a:r>
            <a:endParaRPr lang="vi-VN" i="1" dirty="0">
              <a:solidFill>
                <a:srgbClr val="7030A0"/>
              </a:solidFill>
            </a:endParaRPr>
          </a:p>
        </p:txBody>
      </p:sp>
      <p:sp>
        <p:nvSpPr>
          <p:cNvPr id="20" name="Rectangle 19"/>
          <p:cNvSpPr/>
          <p:nvPr/>
        </p:nvSpPr>
        <p:spPr>
          <a:xfrm>
            <a:off x="4589413" y="4883924"/>
            <a:ext cx="909288"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1/3 A</a:t>
            </a:r>
            <a:endParaRPr lang="vi-VN" i="1" dirty="0">
              <a:solidFill>
                <a:srgbClr val="7030A0"/>
              </a:solidFill>
            </a:endParaRPr>
          </a:p>
        </p:txBody>
      </p:sp>
      <p:sp>
        <p:nvSpPr>
          <p:cNvPr id="21" name="Rectangle 20"/>
          <p:cNvSpPr/>
          <p:nvPr/>
        </p:nvSpPr>
        <p:spPr>
          <a:xfrm>
            <a:off x="2080277" y="3783990"/>
            <a:ext cx="1784463" cy="369332"/>
          </a:xfrm>
          <a:prstGeom prst="rect">
            <a:avLst/>
          </a:prstGeom>
        </p:spPr>
        <p:txBody>
          <a:bodyPr wrap="none">
            <a:spAutoFit/>
          </a:bodyPr>
          <a:lstStyle/>
          <a:p>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b/ R</a:t>
            </a:r>
            <a:r>
              <a:rPr lang="en-US" altLang="en-US" i="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12</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R</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R</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2</a:t>
            </a:r>
            <a:endParaRPr lang="vi-VN" i="1" dirty="0">
              <a:solidFill>
                <a:srgbClr val="7030A0"/>
              </a:solidFill>
            </a:endParaRPr>
          </a:p>
        </p:txBody>
      </p:sp>
      <p:sp>
        <p:nvSpPr>
          <p:cNvPr id="22" name="Rectangle 21"/>
          <p:cNvSpPr/>
          <p:nvPr/>
        </p:nvSpPr>
        <p:spPr>
          <a:xfrm>
            <a:off x="3732250" y="3751794"/>
            <a:ext cx="1223412"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12 + 18 </a:t>
            </a:r>
            <a:endParaRPr lang="vi-VN" i="1" dirty="0">
              <a:solidFill>
                <a:srgbClr val="7030A0"/>
              </a:solidFill>
            </a:endParaRPr>
          </a:p>
        </p:txBody>
      </p:sp>
      <p:sp>
        <p:nvSpPr>
          <p:cNvPr id="23" name="Rectangle 22"/>
          <p:cNvSpPr/>
          <p:nvPr/>
        </p:nvSpPr>
        <p:spPr>
          <a:xfrm>
            <a:off x="4848288" y="3759902"/>
            <a:ext cx="813043" cy="369332"/>
          </a:xfrm>
          <a:prstGeom prst="rect">
            <a:avLst/>
          </a:prstGeom>
        </p:spPr>
        <p:txBody>
          <a:bodyPr wrap="none">
            <a:spAutoFit/>
          </a:bodyPr>
          <a:lstStyle/>
          <a:p>
            <a:pPr lvl="0" algn="just" eaLnBrk="0" fontAlgn="base" hangingPunct="0">
              <a:spcBef>
                <a:spcPct val="0"/>
              </a:spcBef>
              <a:spcAft>
                <a:spcPct val="0"/>
              </a:spcAft>
            </a:pP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30Ω</a:t>
            </a:r>
            <a:endParaRPr lang="en-US" altLang="en-US" i="1" dirty="0">
              <a:solidFill>
                <a:srgbClr val="7030A0"/>
              </a:solidFill>
            </a:endParaRPr>
          </a:p>
        </p:txBody>
      </p:sp>
      <p:sp>
        <p:nvSpPr>
          <p:cNvPr id="30" name="Rectangle 29"/>
          <p:cNvSpPr/>
          <p:nvPr/>
        </p:nvSpPr>
        <p:spPr>
          <a:xfrm>
            <a:off x="2359792" y="4174058"/>
            <a:ext cx="1880643"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I</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 = U/R</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12</a:t>
            </a:r>
            <a:endParaRPr lang="vi-VN" i="1" dirty="0">
              <a:solidFill>
                <a:srgbClr val="7030A0"/>
              </a:solidFill>
            </a:endParaRPr>
          </a:p>
        </p:txBody>
      </p:sp>
      <p:sp>
        <p:nvSpPr>
          <p:cNvPr id="31" name="Rectangle 30"/>
          <p:cNvSpPr/>
          <p:nvPr/>
        </p:nvSpPr>
        <p:spPr>
          <a:xfrm>
            <a:off x="4089437" y="4162112"/>
            <a:ext cx="1024639"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12/30 </a:t>
            </a:r>
            <a:endParaRPr lang="vi-VN" i="1" dirty="0">
              <a:solidFill>
                <a:srgbClr val="7030A0"/>
              </a:solidFill>
            </a:endParaRPr>
          </a:p>
        </p:txBody>
      </p:sp>
      <p:sp>
        <p:nvSpPr>
          <p:cNvPr id="7168" name="Rectangle 7167"/>
          <p:cNvSpPr/>
          <p:nvPr/>
        </p:nvSpPr>
        <p:spPr>
          <a:xfrm>
            <a:off x="4876801" y="4139679"/>
            <a:ext cx="857927" cy="369332"/>
          </a:xfrm>
          <a:prstGeom prst="rect">
            <a:avLst/>
          </a:prstGeom>
        </p:spPr>
        <p:txBody>
          <a:bodyPr wrap="none">
            <a:spAutoFit/>
          </a:bodyPr>
          <a:lstStyle/>
          <a:p>
            <a:pPr lvl="0" algn="just" eaLnBrk="0" fontAlgn="base" hangingPunct="0">
              <a:spcBef>
                <a:spcPct val="0"/>
              </a:spcBef>
              <a:spcAft>
                <a:spcPct val="0"/>
              </a:spcAft>
            </a:pP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0,4A</a:t>
            </a:r>
            <a:endParaRPr lang="en-US" altLang="en-US" i="1" dirty="0">
              <a:solidFill>
                <a:srgbClr val="7030A0"/>
              </a:solidFill>
            </a:endParaRPr>
          </a:p>
        </p:txBody>
      </p:sp>
      <p:sp>
        <p:nvSpPr>
          <p:cNvPr id="42" name="Rectangle 41"/>
          <p:cNvSpPr/>
          <p:nvPr/>
        </p:nvSpPr>
        <p:spPr>
          <a:xfrm>
            <a:off x="5475306" y="4471845"/>
            <a:ext cx="596638" cy="369332"/>
          </a:xfrm>
          <a:prstGeom prst="rect">
            <a:avLst/>
          </a:prstGeom>
        </p:spPr>
        <p:txBody>
          <a:bodyPr wrap="none">
            <a:spAutoFit/>
          </a:bodyPr>
          <a:lstStyle/>
          <a:p>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&gt;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I</a:t>
            </a:r>
            <a:r>
              <a:rPr lang="en-US" altLang="en-US"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 </a:t>
            </a:r>
            <a:endParaRPr lang="vi-VN" i="1" dirty="0">
              <a:solidFill>
                <a:srgbClr val="7030A0"/>
              </a:solidFill>
            </a:endParaRPr>
          </a:p>
        </p:txBody>
      </p:sp>
      <p:sp>
        <p:nvSpPr>
          <p:cNvPr id="44" name="Rectangle 43"/>
          <p:cNvSpPr/>
          <p:nvPr/>
        </p:nvSpPr>
        <p:spPr>
          <a:xfrm>
            <a:off x="5408844" y="4835754"/>
            <a:ext cx="596638" cy="369332"/>
          </a:xfrm>
          <a:prstGeom prst="rect">
            <a:avLst/>
          </a:prstGeom>
        </p:spPr>
        <p:txBody>
          <a:bodyPr wrap="none">
            <a:spAutoFit/>
          </a:bodyPr>
          <a:lstStyle/>
          <a:p>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&lt; I</a:t>
            </a:r>
            <a:r>
              <a:rPr lang="en-US" altLang="en-US" i="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 </a:t>
            </a:r>
            <a:endParaRPr lang="vi-VN" i="1" dirty="0">
              <a:solidFill>
                <a:srgbClr val="7030A0"/>
              </a:solidFill>
            </a:endParaRPr>
          </a:p>
        </p:txBody>
      </p:sp>
      <p:sp>
        <p:nvSpPr>
          <p:cNvPr id="7170" name="Rectangle 7169"/>
          <p:cNvSpPr/>
          <p:nvPr/>
        </p:nvSpPr>
        <p:spPr>
          <a:xfrm>
            <a:off x="2137629" y="5595940"/>
            <a:ext cx="4604427" cy="369332"/>
          </a:xfrm>
          <a:prstGeom prst="rect">
            <a:avLst/>
          </a:prstGeom>
        </p:spPr>
        <p:txBody>
          <a:bodyPr wrap="square">
            <a:spAutoFit/>
          </a:bodyPr>
          <a:lstStyle/>
          <a:p>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=&gt; Không mắc nối tiếp vào HĐT 12V được</a:t>
            </a:r>
            <a:endParaRPr lang="vi-VN" i="1" dirty="0">
              <a:solidFill>
                <a:srgbClr val="7030A0"/>
              </a:solidFill>
            </a:endParaRPr>
          </a:p>
        </p:txBody>
      </p:sp>
      <p:sp>
        <p:nvSpPr>
          <p:cNvPr id="46" name="Rectangle 45"/>
          <p:cNvSpPr/>
          <p:nvPr/>
        </p:nvSpPr>
        <p:spPr>
          <a:xfrm>
            <a:off x="2359951" y="5298153"/>
            <a:ext cx="2248652" cy="369332"/>
          </a:xfrm>
          <a:prstGeom prst="rect">
            <a:avLst/>
          </a:prstGeom>
        </p:spPr>
        <p:txBody>
          <a:bodyPr wrap="square">
            <a:spAutoFit/>
          </a:bodyPr>
          <a:lstStyle/>
          <a:p>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=&gt; Đ2 sáng mạnh </a:t>
            </a:r>
            <a:endParaRPr lang="vi-VN" i="1" dirty="0">
              <a:solidFill>
                <a:srgbClr val="7030A0"/>
              </a:solidFill>
            </a:endParaRPr>
          </a:p>
        </p:txBody>
      </p:sp>
      <p:cxnSp>
        <p:nvCxnSpPr>
          <p:cNvPr id="47" name="Straight Connector 46"/>
          <p:cNvCxnSpPr/>
          <p:nvPr/>
        </p:nvCxnSpPr>
        <p:spPr>
          <a:xfrm>
            <a:off x="6608302" y="2303813"/>
            <a:ext cx="1780" cy="4554187"/>
          </a:xfrm>
          <a:prstGeom prst="line">
            <a:avLst/>
          </a:prstGeom>
          <a:ln w="38100"/>
        </p:spPr>
        <p:style>
          <a:lnRef idx="1">
            <a:schemeClr val="dk1"/>
          </a:lnRef>
          <a:fillRef idx="0">
            <a:schemeClr val="dk1"/>
          </a:fillRef>
          <a:effectRef idx="0">
            <a:schemeClr val="dk1"/>
          </a:effectRef>
          <a:fontRef idx="minor">
            <a:schemeClr val="tx1"/>
          </a:fontRef>
        </p:style>
      </p:cxnSp>
      <p:sp>
        <p:nvSpPr>
          <p:cNvPr id="7176" name="Rectangle 7175"/>
          <p:cNvSpPr/>
          <p:nvPr/>
        </p:nvSpPr>
        <p:spPr>
          <a:xfrm>
            <a:off x="2137629" y="5946531"/>
            <a:ext cx="4755972" cy="646331"/>
          </a:xfrm>
          <a:prstGeom prst="rect">
            <a:avLst/>
          </a:prstGeom>
        </p:spPr>
        <p:txBody>
          <a:bodyPr wrap="square">
            <a:spAutoFit/>
          </a:bodyPr>
          <a:lstStyle/>
          <a:p>
            <a:pPr lvl="0" eaLnBrk="0" fontAlgn="base" hangingPunct="0">
              <a:spcBef>
                <a:spcPct val="0"/>
              </a:spcBef>
              <a:spcAft>
                <a:spcPct val="0"/>
              </a:spcAft>
            </a:pP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c) Để hai đ</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è</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n s</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á</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ng b</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ì</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nh thường th</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ì</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ta phải mắc thêm một biến trở v</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à</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o mạch</a:t>
            </a:r>
            <a:r>
              <a:rPr lang="en-US" altLang="en-US" i="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a:t>
            </a:r>
            <a:endParaRPr lang="en-US" altLang="en-US" sz="1600" i="1" dirty="0">
              <a:solidFill>
                <a:srgbClr val="7030A0"/>
              </a:solidFill>
            </a:endParaRPr>
          </a:p>
        </p:txBody>
      </p:sp>
      <p:sp>
        <p:nvSpPr>
          <p:cNvPr id="7177" name="Rectangle 7176"/>
          <p:cNvSpPr/>
          <p:nvPr/>
        </p:nvSpPr>
        <p:spPr>
          <a:xfrm>
            <a:off x="2264071" y="6519796"/>
            <a:ext cx="2911374" cy="369332"/>
          </a:xfrm>
          <a:prstGeom prst="rect">
            <a:avLst/>
          </a:prstGeom>
        </p:spPr>
        <p:txBody>
          <a:bodyPr wrap="none">
            <a:spAutoFit/>
          </a:bodyPr>
          <a:lstStyle/>
          <a:p>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V</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ì</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U</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U</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6V &lt; U = 12V </a:t>
            </a:r>
            <a:endParaRPr lang="vi-VN" i="1" dirty="0">
              <a:solidFill>
                <a:srgbClr val="7030A0"/>
              </a:solidFill>
            </a:endParaRPr>
          </a:p>
        </p:txBody>
      </p:sp>
      <p:sp>
        <p:nvSpPr>
          <p:cNvPr id="7178" name="Rectangle 7177"/>
          <p:cNvSpPr/>
          <p:nvPr/>
        </p:nvSpPr>
        <p:spPr>
          <a:xfrm>
            <a:off x="6608302" y="2299869"/>
            <a:ext cx="5283819" cy="369332"/>
          </a:xfrm>
          <a:prstGeom prst="rect">
            <a:avLst/>
          </a:prstGeom>
        </p:spPr>
        <p:txBody>
          <a:bodyPr wrap="none">
            <a:spAutoFit/>
          </a:bodyPr>
          <a:lstStyle/>
          <a:p>
            <a:pPr lvl="0" eaLnBrk="0" fontAlgn="base" hangingPunct="0">
              <a:spcBef>
                <a:spcPct val="0"/>
              </a:spcBef>
              <a:spcAft>
                <a:spcPct val="0"/>
              </a:spcAft>
            </a:pP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v</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à</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đm1</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đm2</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nên c</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ó</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thể mắc một trong hai c</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á</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ch sau:</a:t>
            </a:r>
            <a:endParaRPr lang="en-US" altLang="en-US" sz="1600" i="1" dirty="0">
              <a:solidFill>
                <a:srgbClr val="7030A0"/>
              </a:solidFill>
            </a:endParaRPr>
          </a:p>
        </p:txBody>
      </p:sp>
      <p:sp>
        <p:nvSpPr>
          <p:cNvPr id="7179" name="Rectangle 7178"/>
          <p:cNvSpPr/>
          <p:nvPr/>
        </p:nvSpPr>
        <p:spPr>
          <a:xfrm>
            <a:off x="6590092" y="2680132"/>
            <a:ext cx="2393604" cy="369332"/>
          </a:xfrm>
          <a:prstGeom prst="rect">
            <a:avLst/>
          </a:prstGeom>
        </p:spPr>
        <p:txBody>
          <a:bodyPr wrap="none">
            <a:spAutoFit/>
          </a:bodyPr>
          <a:lstStyle/>
          <a:p>
            <a:pPr lvl="0" eaLnBrk="0" fontAlgn="base" hangingPunct="0">
              <a:spcBef>
                <a:spcPct val="0"/>
              </a:spcBef>
              <a:spcAft>
                <a:spcPct val="0"/>
              </a:spcAft>
            </a:pP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C</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á</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ch 1: (Đ</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//Đ</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nt R</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b</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p>
        </p:txBody>
      </p:sp>
      <p:sp>
        <p:nvSpPr>
          <p:cNvPr id="7180" name="Rectangle 7179"/>
          <p:cNvSpPr/>
          <p:nvPr/>
        </p:nvSpPr>
        <p:spPr>
          <a:xfrm>
            <a:off x="6584769" y="3009057"/>
            <a:ext cx="3209972" cy="369332"/>
          </a:xfrm>
          <a:prstGeom prst="rect">
            <a:avLst/>
          </a:prstGeom>
        </p:spPr>
        <p:txBody>
          <a:bodyPr wrap="square">
            <a:spAutoFit/>
          </a:bodyPr>
          <a:lstStyle/>
          <a:p>
            <a:pPr lvl="0" eaLnBrk="0" fontAlgn="base" hangingPunct="0">
              <a:spcBef>
                <a:spcPct val="0"/>
              </a:spcBef>
              <a:spcAft>
                <a:spcPct val="0"/>
              </a:spcAft>
            </a:pPr>
            <a:r>
              <a:rPr lang="nl-NL"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I</a:t>
            </a:r>
            <a:r>
              <a:rPr lang="nl-NL"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b</a:t>
            </a:r>
            <a:r>
              <a:rPr lang="nl-NL"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nl-NL"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nl-NL"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đm1</a:t>
            </a:r>
            <a:r>
              <a:rPr lang="nl-NL"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nl-NL"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nl-NL"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đm2</a:t>
            </a:r>
            <a:r>
              <a:rPr lang="nl-NL"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nl-NL"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0,5 + 1/3 = 5/6A</a:t>
            </a:r>
            <a:endParaRPr lang="en-US" altLang="en-US" sz="1600" i="1" dirty="0">
              <a:solidFill>
                <a:srgbClr val="7030A0"/>
              </a:solidFill>
            </a:endParaRPr>
          </a:p>
        </p:txBody>
      </p:sp>
      <p:pic>
        <p:nvPicPr>
          <p:cNvPr id="53" name="Picture 43" descr="Giải bài tập Vật lý lớp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86151" y="4671474"/>
            <a:ext cx="2230076" cy="1066800"/>
          </a:xfrm>
          <a:prstGeom prst="rect">
            <a:avLst/>
          </a:prstGeom>
          <a:noFill/>
          <a:extLst>
            <a:ext uri="{909E8E84-426E-40DD-AFC4-6F175D3DCCD1}">
              <a14:hiddenFill xmlns:a14="http://schemas.microsoft.com/office/drawing/2010/main">
                <a:solidFill>
                  <a:srgbClr val="FFFFFF"/>
                </a:solidFill>
              </a14:hiddenFill>
            </a:ext>
          </a:extLst>
        </p:spPr>
      </p:pic>
      <p:sp>
        <p:nvSpPr>
          <p:cNvPr id="54" name="Rectangle 9"/>
          <p:cNvSpPr>
            <a:spLocks noChangeArrowheads="1"/>
          </p:cNvSpPr>
          <p:nvPr/>
        </p:nvSpPr>
        <p:spPr bwMode="auto">
          <a:xfrm>
            <a:off x="6682063" y="5502804"/>
            <a:ext cx="22622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U</a:t>
            </a:r>
            <a:r>
              <a:rPr kumimoji="0" lang="en-US" altLang="en-US" b="0" i="1"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b</a:t>
            </a:r>
            <a:r>
              <a:rPr kumimoji="0" lang="en-US"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U</a:t>
            </a:r>
            <a:r>
              <a:rPr kumimoji="0" lang="en-US" altLang="en-US" b="0" i="1"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2</a:t>
            </a:r>
            <a:r>
              <a:rPr kumimoji="0" lang="en-US" altLang="en-US" b="0" i="1"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b="0" i="1"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6V</a:t>
            </a:r>
            <a:endParaRPr kumimoji="0" lang="en-US" altLang="en-US" b="0" i="1" u="none" strike="noStrike" cap="none" normalizeH="0" baseline="0" dirty="0" smtClean="0">
              <a:ln>
                <a:noFill/>
              </a:ln>
              <a:solidFill>
                <a:srgbClr val="7030A0"/>
              </a:solidFill>
              <a:effectLst/>
            </a:endParaRPr>
          </a:p>
        </p:txBody>
      </p:sp>
      <p:sp>
        <p:nvSpPr>
          <p:cNvPr id="7181" name="Rectangle 7180"/>
          <p:cNvSpPr/>
          <p:nvPr/>
        </p:nvSpPr>
        <p:spPr>
          <a:xfrm>
            <a:off x="6584769" y="4667874"/>
            <a:ext cx="2410725" cy="369332"/>
          </a:xfrm>
          <a:prstGeom prst="rect">
            <a:avLst/>
          </a:prstGeom>
        </p:spPr>
        <p:txBody>
          <a:bodyPr wrap="none">
            <a:spAutoFit/>
          </a:bodyPr>
          <a:lstStyle/>
          <a:p>
            <a:pPr eaLnBrk="0" fontAlgn="base" hangingPunct="0">
              <a:spcBef>
                <a:spcPct val="0"/>
              </a:spcBef>
              <a:spcAft>
                <a:spcPct val="0"/>
              </a:spcAft>
            </a:pP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C</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á</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ch 2: (Đ</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//R</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b</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 nt Đ1</a:t>
            </a:r>
            <a:endPar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endParaRPr>
          </a:p>
        </p:txBody>
      </p:sp>
      <p:sp>
        <p:nvSpPr>
          <p:cNvPr id="7182" name="Rectangle 7181"/>
          <p:cNvSpPr/>
          <p:nvPr/>
        </p:nvSpPr>
        <p:spPr>
          <a:xfrm>
            <a:off x="6682415" y="5092860"/>
            <a:ext cx="3131050" cy="369332"/>
          </a:xfrm>
          <a:prstGeom prst="rect">
            <a:avLst/>
          </a:prstGeom>
        </p:spPr>
        <p:txBody>
          <a:bodyPr wrap="none">
            <a:spAutoFit/>
          </a:bodyPr>
          <a:lstStyle/>
          <a:p>
            <a:pPr lvl="0" eaLnBrk="0" fontAlgn="base" hangingPunct="0">
              <a:spcBef>
                <a:spcPct val="0"/>
              </a:spcBef>
              <a:spcAft>
                <a:spcPct val="0"/>
              </a:spcAft>
            </a:pP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I</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b</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đm1</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en-US" altLang="en-US" sz="1100" i="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đm2</a:t>
            </a:r>
            <a:r>
              <a:rPr lang="en-US" altLang="en-US" i="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rPr>
              <a:t>= 0,5 - 1/3 = 1/6A </a:t>
            </a:r>
            <a:endParaRPr lang="en-US" altLang="en-US" i="1"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p:txBody>
      </p:sp>
      <mc:AlternateContent xmlns:mc="http://schemas.openxmlformats.org/markup-compatibility/2006">
        <mc:Choice xmlns:a14="http://schemas.microsoft.com/office/drawing/2010/main" Requires="a14">
          <p:sp>
            <p:nvSpPr>
              <p:cNvPr id="59" name="Rectangle 58"/>
              <p:cNvSpPr/>
              <p:nvPr/>
            </p:nvSpPr>
            <p:spPr>
              <a:xfrm>
                <a:off x="6610169" y="3695956"/>
                <a:ext cx="3327854" cy="520784"/>
              </a:xfrm>
              <a:prstGeom prst="rect">
                <a:avLst/>
              </a:prstGeom>
            </p:spPr>
            <p:txBody>
              <a:bodyPr wrap="square">
                <a:spAutoFit/>
              </a:bodyPr>
              <a:lstStyle/>
              <a:p>
                <a14:m>
                  <m:oMath xmlns:m="http://schemas.openxmlformats.org/officeDocument/2006/math">
                    <m:sSub>
                      <m:sSubPr>
                        <m:ctrlPr>
                          <a:rPr lang="en-US" altLang="vi-VN"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𝑅</m:t>
                        </m:r>
                      </m:e>
                      <m:sub>
                        <m:r>
                          <a:rPr lang="en-US" altLang="vi-VN" b="0" i="1" dirty="0" smtClean="0">
                            <a:solidFill>
                              <a:srgbClr val="7030A0"/>
                            </a:solidFill>
                            <a:latin typeface="Cambria Math" panose="02040503050406030204" pitchFamily="18" charset="0"/>
                          </a:rPr>
                          <m:t>𝑏𝑡</m:t>
                        </m:r>
                      </m:sub>
                    </m:sSub>
                  </m:oMath>
                </a14:m>
                <a:r>
                  <a:rPr lang="en-US" altLang="vi-VN" i="1" dirty="0" smtClean="0">
                    <a:solidFill>
                      <a:srgbClr val="7030A0"/>
                    </a:solidFill>
                    <a:latin typeface=".VnTime" panose="020B7200000000000000" pitchFamily="34" charset="0"/>
                  </a:rPr>
                  <a:t> = </a:t>
                </a:r>
                <a14:m>
                  <m:oMath xmlns:m="http://schemas.openxmlformats.org/officeDocument/2006/math">
                    <m:f>
                      <m:fPr>
                        <m:ctrlPr>
                          <a:rPr lang="en-US" altLang="vi-VN" i="1">
                            <a:solidFill>
                              <a:srgbClr val="7030A0"/>
                            </a:solidFill>
                            <a:latin typeface="Cambria Math" panose="02040503050406030204" pitchFamily="18" charset="0"/>
                          </a:rPr>
                        </m:ctrlPr>
                      </m:fPr>
                      <m:num>
                        <m:sSub>
                          <m:sSubPr>
                            <m:ctrlPr>
                              <a:rPr lang="en-US" altLang="vi-VN" i="1" smtClean="0">
                                <a:solidFill>
                                  <a:srgbClr val="7030A0"/>
                                </a:solidFill>
                                <a:latin typeface="Cambria Math" panose="02040503050406030204" pitchFamily="18" charset="0"/>
                              </a:rPr>
                            </m:ctrlPr>
                          </m:sSubPr>
                          <m:e>
                            <m:r>
                              <a:rPr lang="en-US" altLang="vi-VN" b="0" i="1" smtClean="0">
                                <a:solidFill>
                                  <a:srgbClr val="7030A0"/>
                                </a:solidFill>
                                <a:latin typeface="Cambria Math" panose="02040503050406030204" pitchFamily="18" charset="0"/>
                              </a:rPr>
                              <m:t>𝑈</m:t>
                            </m:r>
                          </m:e>
                          <m:sub>
                            <m:r>
                              <a:rPr lang="en-US" altLang="vi-VN" b="0" i="1" smtClean="0">
                                <a:solidFill>
                                  <a:srgbClr val="7030A0"/>
                                </a:solidFill>
                                <a:latin typeface="Cambria Math" panose="02040503050406030204" pitchFamily="18" charset="0"/>
                              </a:rPr>
                              <m:t>𝑏</m:t>
                            </m:r>
                          </m:sub>
                        </m:sSub>
                      </m:num>
                      <m:den>
                        <m:sSub>
                          <m:sSubPr>
                            <m:ctrlPr>
                              <a:rPr lang="en-US" altLang="vi-VN" i="1" smtClean="0">
                                <a:solidFill>
                                  <a:srgbClr val="7030A0"/>
                                </a:solidFill>
                                <a:latin typeface="Cambria Math" panose="02040503050406030204" pitchFamily="18" charset="0"/>
                              </a:rPr>
                            </m:ctrlPr>
                          </m:sSubPr>
                          <m:e>
                            <m:r>
                              <a:rPr lang="en-US" altLang="vi-VN" b="0" i="1" smtClean="0">
                                <a:solidFill>
                                  <a:srgbClr val="7030A0"/>
                                </a:solidFill>
                                <a:latin typeface="Cambria Math" panose="02040503050406030204" pitchFamily="18" charset="0"/>
                              </a:rPr>
                              <m:t>𝐼</m:t>
                            </m:r>
                          </m:e>
                          <m:sub>
                            <m:r>
                              <a:rPr lang="en-US" altLang="vi-VN" b="0" i="1" smtClean="0">
                                <a:solidFill>
                                  <a:srgbClr val="7030A0"/>
                                </a:solidFill>
                                <a:latin typeface="Cambria Math" panose="02040503050406030204" pitchFamily="18" charset="0"/>
                              </a:rPr>
                              <m:t>𝑏</m:t>
                            </m:r>
                          </m:sub>
                        </m:sSub>
                      </m:den>
                    </m:f>
                    <m:r>
                      <a:rPr lang="en-US" altLang="vi-VN" b="0" i="1" dirty="0" smtClean="0">
                        <a:solidFill>
                          <a:srgbClr val="7030A0"/>
                        </a:solidFill>
                        <a:latin typeface="Cambria Math" panose="02040503050406030204" pitchFamily="18" charset="0"/>
                      </a:rPr>
                      <m:t>=</m:t>
                    </m:r>
                    <m:f>
                      <m:fPr>
                        <m:ctrlPr>
                          <a:rPr lang="en-US" altLang="vi-VN" b="0" i="1" dirty="0" smtClean="0">
                            <a:solidFill>
                              <a:srgbClr val="7030A0"/>
                            </a:solidFill>
                            <a:latin typeface="Cambria Math" panose="02040503050406030204" pitchFamily="18" charset="0"/>
                          </a:rPr>
                        </m:ctrlPr>
                      </m:fPr>
                      <m:num>
                        <m:r>
                          <a:rPr lang="en-US" altLang="vi-VN" b="0" i="1" dirty="0" smtClean="0">
                            <a:solidFill>
                              <a:srgbClr val="7030A0"/>
                            </a:solidFill>
                            <a:latin typeface="Cambria Math" panose="02040503050406030204" pitchFamily="18" charset="0"/>
                          </a:rPr>
                          <m:t>6</m:t>
                        </m:r>
                      </m:num>
                      <m:den>
                        <m:r>
                          <a:rPr lang="en-US" altLang="vi-VN" b="0" i="1" dirty="0" smtClean="0">
                            <a:solidFill>
                              <a:srgbClr val="7030A0"/>
                            </a:solidFill>
                            <a:latin typeface="Cambria Math" panose="02040503050406030204" pitchFamily="18" charset="0"/>
                          </a:rPr>
                          <m:t>5/6</m:t>
                        </m:r>
                      </m:den>
                    </m:f>
                    <m:r>
                      <a:rPr lang="en-US" altLang="vi-VN" b="0" i="1" dirty="0" smtClean="0">
                        <a:solidFill>
                          <a:srgbClr val="7030A0"/>
                        </a:solidFill>
                        <a:latin typeface="Cambria Math" panose="02040503050406030204" pitchFamily="18" charset="0"/>
                      </a:rPr>
                      <m:t>=7,2 (</m:t>
                    </m:r>
                    <m:r>
                      <a:rPr lang="el-GR" altLang="vi-VN" b="0" i="1" dirty="0" smtClean="0">
                        <a:solidFill>
                          <a:srgbClr val="7030A0"/>
                        </a:solidFill>
                        <a:latin typeface="Cambria Math" panose="02040503050406030204" pitchFamily="18" charset="0"/>
                        <a:ea typeface="Cambria Math" panose="02040503050406030204" pitchFamily="18" charset="0"/>
                      </a:rPr>
                      <m:t>Ω</m:t>
                    </m:r>
                    <m:r>
                      <a:rPr lang="en-US" altLang="vi-VN" b="0" i="1" dirty="0" smtClean="0">
                        <a:solidFill>
                          <a:srgbClr val="7030A0"/>
                        </a:solidFill>
                        <a:latin typeface="Cambria Math" panose="02040503050406030204" pitchFamily="18" charset="0"/>
                        <a:ea typeface="Cambria Math" panose="02040503050406030204" pitchFamily="18" charset="0"/>
                      </a:rPr>
                      <m:t>)</m:t>
                    </m:r>
                    <m:r>
                      <a:rPr lang="en-US" altLang="vi-VN" b="0" i="1" dirty="0" smtClean="0">
                        <a:solidFill>
                          <a:srgbClr val="7030A0"/>
                        </a:solidFill>
                        <a:latin typeface="Cambria Math" panose="02040503050406030204" pitchFamily="18" charset="0"/>
                      </a:rPr>
                      <m:t> </m:t>
                    </m:r>
                  </m:oMath>
                </a14:m>
                <a:endParaRPr lang="vi-VN" i="1" dirty="0">
                  <a:solidFill>
                    <a:srgbClr val="7030A0"/>
                  </a:solidFill>
                </a:endParaRPr>
              </a:p>
            </p:txBody>
          </p:sp>
        </mc:Choice>
        <mc:Fallback>
          <p:sp>
            <p:nvSpPr>
              <p:cNvPr id="59" name="Rectangle 58"/>
              <p:cNvSpPr>
                <a:spLocks noRot="1" noChangeAspect="1" noMove="1" noResize="1" noEditPoints="1" noAdjustHandles="1" noChangeArrowheads="1" noChangeShapeType="1" noTextEdit="1"/>
              </p:cNvSpPr>
              <p:nvPr/>
            </p:nvSpPr>
            <p:spPr>
              <a:xfrm>
                <a:off x="6610169" y="3695956"/>
                <a:ext cx="3327854" cy="520784"/>
              </a:xfrm>
              <a:prstGeom prst="rect">
                <a:avLst/>
              </a:prstGeom>
              <a:blipFill>
                <a:blip r:embed="rId11"/>
                <a:stretch>
                  <a:fillRect b="-581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0" name="Rectangle 59"/>
              <p:cNvSpPr/>
              <p:nvPr/>
            </p:nvSpPr>
            <p:spPr>
              <a:xfrm>
                <a:off x="6631288" y="4193049"/>
                <a:ext cx="4286995" cy="489686"/>
              </a:xfrm>
              <a:prstGeom prst="rect">
                <a:avLst/>
              </a:prstGeom>
            </p:spPr>
            <p:txBody>
              <a:bodyPr wrap="square">
                <a:spAutoFit/>
              </a:bodyPr>
              <a:lstStyle/>
              <a:p>
                <a14:m>
                  <m:oMath xmlns:m="http://schemas.openxmlformats.org/officeDocument/2006/math">
                    <m:sSub>
                      <m:sSubPr>
                        <m:ctrlPr>
                          <a:rPr lang="en-US" altLang="vi-VN"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𝐴</m:t>
                        </m:r>
                      </m:e>
                      <m:sub>
                        <m:r>
                          <a:rPr lang="en-US" altLang="vi-VN" b="0" i="1" dirty="0" smtClean="0">
                            <a:solidFill>
                              <a:srgbClr val="7030A0"/>
                            </a:solidFill>
                            <a:latin typeface="Cambria Math" panose="02040503050406030204" pitchFamily="18" charset="0"/>
                          </a:rPr>
                          <m:t>𝑏𝑡</m:t>
                        </m:r>
                      </m:sub>
                    </m:sSub>
                  </m:oMath>
                </a14:m>
                <a:r>
                  <a:rPr lang="en-US" altLang="vi-VN" i="1" dirty="0" smtClean="0">
                    <a:solidFill>
                      <a:srgbClr val="7030A0"/>
                    </a:solidFill>
                    <a:latin typeface=".VnTime" panose="020B7200000000000000" pitchFamily="34" charset="0"/>
                  </a:rPr>
                  <a:t> = </a:t>
                </a:r>
                <a14:m>
                  <m:oMath xmlns:m="http://schemas.openxmlformats.org/officeDocument/2006/math">
                    <m:sSub>
                      <m:sSubPr>
                        <m:ctrlPr>
                          <a:rPr lang="en-US" altLang="vi-VN" b="0"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𝑈</m:t>
                        </m:r>
                      </m:e>
                      <m:sub>
                        <m:r>
                          <a:rPr lang="en-US" altLang="vi-VN" b="0" i="1" dirty="0" smtClean="0">
                            <a:solidFill>
                              <a:srgbClr val="7030A0"/>
                            </a:solidFill>
                            <a:latin typeface="Cambria Math" panose="02040503050406030204" pitchFamily="18" charset="0"/>
                          </a:rPr>
                          <m:t>𝑏</m:t>
                        </m:r>
                      </m:sub>
                    </m:sSub>
                    <m:sSub>
                      <m:sSubPr>
                        <m:ctrlPr>
                          <a:rPr lang="en-US" altLang="vi-VN" b="0"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𝐼</m:t>
                        </m:r>
                      </m:e>
                      <m:sub>
                        <m:r>
                          <a:rPr lang="en-US" altLang="vi-VN" b="0" i="1" dirty="0" smtClean="0">
                            <a:solidFill>
                              <a:srgbClr val="7030A0"/>
                            </a:solidFill>
                            <a:latin typeface="Cambria Math" panose="02040503050406030204" pitchFamily="18" charset="0"/>
                          </a:rPr>
                          <m:t>𝑏</m:t>
                        </m:r>
                      </m:sub>
                    </m:sSub>
                    <m:r>
                      <a:rPr lang="en-US" altLang="vi-VN" b="0" i="1" dirty="0" smtClean="0">
                        <a:solidFill>
                          <a:srgbClr val="7030A0"/>
                        </a:solidFill>
                        <a:latin typeface="Cambria Math" panose="02040503050406030204" pitchFamily="18" charset="0"/>
                      </a:rPr>
                      <m:t>𝑡</m:t>
                    </m:r>
                    <m:r>
                      <a:rPr lang="en-US" altLang="vi-VN" b="0" i="1" dirty="0" smtClean="0">
                        <a:solidFill>
                          <a:srgbClr val="7030A0"/>
                        </a:solidFill>
                        <a:latin typeface="Cambria Math" panose="02040503050406030204" pitchFamily="18" charset="0"/>
                      </a:rPr>
                      <m:t>=6.</m:t>
                    </m:r>
                    <m:f>
                      <m:fPr>
                        <m:ctrlPr>
                          <a:rPr lang="en-US" altLang="vi-VN" b="0" i="1" dirty="0" smtClean="0">
                            <a:solidFill>
                              <a:srgbClr val="7030A0"/>
                            </a:solidFill>
                            <a:latin typeface="Cambria Math" panose="02040503050406030204" pitchFamily="18" charset="0"/>
                          </a:rPr>
                        </m:ctrlPr>
                      </m:fPr>
                      <m:num>
                        <m:r>
                          <a:rPr lang="en-US" altLang="vi-VN" b="0" i="1" dirty="0" smtClean="0">
                            <a:solidFill>
                              <a:srgbClr val="7030A0"/>
                            </a:solidFill>
                            <a:latin typeface="Cambria Math" panose="02040503050406030204" pitchFamily="18" charset="0"/>
                          </a:rPr>
                          <m:t>5</m:t>
                        </m:r>
                      </m:num>
                      <m:den>
                        <m:r>
                          <a:rPr lang="en-US" altLang="vi-VN" b="0" i="1" dirty="0" smtClean="0">
                            <a:solidFill>
                              <a:srgbClr val="7030A0"/>
                            </a:solidFill>
                            <a:latin typeface="Cambria Math" panose="02040503050406030204" pitchFamily="18" charset="0"/>
                          </a:rPr>
                          <m:t>6</m:t>
                        </m:r>
                      </m:den>
                    </m:f>
                    <m:r>
                      <a:rPr lang="en-US" altLang="vi-VN" b="0" i="1" dirty="0" smtClean="0">
                        <a:solidFill>
                          <a:srgbClr val="7030A0"/>
                        </a:solidFill>
                        <a:latin typeface="Cambria Math" panose="02040503050406030204" pitchFamily="18" charset="0"/>
                      </a:rPr>
                      <m:t>1800=9000 (</m:t>
                    </m:r>
                    <m:r>
                      <a:rPr lang="en-US" altLang="vi-VN" b="0" i="1" dirty="0" smtClean="0">
                        <a:solidFill>
                          <a:srgbClr val="7030A0"/>
                        </a:solidFill>
                        <a:latin typeface="Cambria Math" panose="02040503050406030204" pitchFamily="18" charset="0"/>
                        <a:ea typeface="Cambria Math" panose="02040503050406030204" pitchFamily="18" charset="0"/>
                      </a:rPr>
                      <m:t>𝐽</m:t>
                    </m:r>
                    <m:r>
                      <a:rPr lang="en-US" altLang="vi-VN" b="0" i="1" dirty="0" smtClean="0">
                        <a:solidFill>
                          <a:srgbClr val="7030A0"/>
                        </a:solidFill>
                        <a:latin typeface="Cambria Math" panose="02040503050406030204" pitchFamily="18" charset="0"/>
                        <a:ea typeface="Cambria Math" panose="02040503050406030204" pitchFamily="18" charset="0"/>
                      </a:rPr>
                      <m:t>) </m:t>
                    </m:r>
                  </m:oMath>
                </a14:m>
                <a:endParaRPr lang="vi-VN" i="1" dirty="0">
                  <a:solidFill>
                    <a:srgbClr val="7030A0"/>
                  </a:solidFill>
                </a:endParaRPr>
              </a:p>
            </p:txBody>
          </p:sp>
        </mc:Choice>
        <mc:Fallback>
          <p:sp>
            <p:nvSpPr>
              <p:cNvPr id="60" name="Rectangle 59"/>
              <p:cNvSpPr>
                <a:spLocks noRot="1" noChangeAspect="1" noMove="1" noResize="1" noEditPoints="1" noAdjustHandles="1" noChangeArrowheads="1" noChangeShapeType="1" noTextEdit="1"/>
              </p:cNvSpPr>
              <p:nvPr/>
            </p:nvSpPr>
            <p:spPr>
              <a:xfrm>
                <a:off x="6631288" y="4193049"/>
                <a:ext cx="4286995" cy="489686"/>
              </a:xfrm>
              <a:prstGeom prst="rect">
                <a:avLst/>
              </a:prstGeom>
              <a:blipFill>
                <a:blip r:embed="rId12"/>
                <a:stretch>
                  <a:fillRect b="-750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1" name="Rectangle 60"/>
              <p:cNvSpPr/>
              <p:nvPr/>
            </p:nvSpPr>
            <p:spPr>
              <a:xfrm>
                <a:off x="6710496" y="5793928"/>
                <a:ext cx="3327854" cy="520784"/>
              </a:xfrm>
              <a:prstGeom prst="rect">
                <a:avLst/>
              </a:prstGeom>
            </p:spPr>
            <p:txBody>
              <a:bodyPr wrap="square">
                <a:spAutoFit/>
              </a:bodyPr>
              <a:lstStyle/>
              <a:p>
                <a14:m>
                  <m:oMath xmlns:m="http://schemas.openxmlformats.org/officeDocument/2006/math">
                    <m:sSub>
                      <m:sSubPr>
                        <m:ctrlPr>
                          <a:rPr lang="en-US" altLang="vi-VN"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𝑅</m:t>
                        </m:r>
                      </m:e>
                      <m:sub>
                        <m:r>
                          <a:rPr lang="en-US" altLang="vi-VN" b="0" i="1" dirty="0" smtClean="0">
                            <a:solidFill>
                              <a:srgbClr val="7030A0"/>
                            </a:solidFill>
                            <a:latin typeface="Cambria Math" panose="02040503050406030204" pitchFamily="18" charset="0"/>
                          </a:rPr>
                          <m:t>𝑏𝑡</m:t>
                        </m:r>
                      </m:sub>
                    </m:sSub>
                  </m:oMath>
                </a14:m>
                <a:r>
                  <a:rPr lang="en-US" altLang="vi-VN" i="1" dirty="0" smtClean="0">
                    <a:solidFill>
                      <a:srgbClr val="7030A0"/>
                    </a:solidFill>
                    <a:latin typeface=".VnTime" panose="020B7200000000000000" pitchFamily="34" charset="0"/>
                  </a:rPr>
                  <a:t> = </a:t>
                </a:r>
                <a14:m>
                  <m:oMath xmlns:m="http://schemas.openxmlformats.org/officeDocument/2006/math">
                    <m:f>
                      <m:fPr>
                        <m:ctrlPr>
                          <a:rPr lang="en-US" altLang="vi-VN" i="1">
                            <a:solidFill>
                              <a:srgbClr val="7030A0"/>
                            </a:solidFill>
                            <a:latin typeface="Cambria Math" panose="02040503050406030204" pitchFamily="18" charset="0"/>
                          </a:rPr>
                        </m:ctrlPr>
                      </m:fPr>
                      <m:num>
                        <m:sSub>
                          <m:sSubPr>
                            <m:ctrlPr>
                              <a:rPr lang="en-US" altLang="vi-VN" i="1" smtClean="0">
                                <a:solidFill>
                                  <a:srgbClr val="7030A0"/>
                                </a:solidFill>
                                <a:latin typeface="Cambria Math" panose="02040503050406030204" pitchFamily="18" charset="0"/>
                              </a:rPr>
                            </m:ctrlPr>
                          </m:sSubPr>
                          <m:e>
                            <m:r>
                              <a:rPr lang="en-US" altLang="vi-VN" b="0" i="1" smtClean="0">
                                <a:solidFill>
                                  <a:srgbClr val="7030A0"/>
                                </a:solidFill>
                                <a:latin typeface="Cambria Math" panose="02040503050406030204" pitchFamily="18" charset="0"/>
                              </a:rPr>
                              <m:t>𝑈</m:t>
                            </m:r>
                          </m:e>
                          <m:sub>
                            <m:r>
                              <a:rPr lang="en-US" altLang="vi-VN" b="0" i="1" smtClean="0">
                                <a:solidFill>
                                  <a:srgbClr val="7030A0"/>
                                </a:solidFill>
                                <a:latin typeface="Cambria Math" panose="02040503050406030204" pitchFamily="18" charset="0"/>
                              </a:rPr>
                              <m:t>𝑏</m:t>
                            </m:r>
                          </m:sub>
                        </m:sSub>
                      </m:num>
                      <m:den>
                        <m:sSub>
                          <m:sSubPr>
                            <m:ctrlPr>
                              <a:rPr lang="en-US" altLang="vi-VN" i="1" smtClean="0">
                                <a:solidFill>
                                  <a:srgbClr val="7030A0"/>
                                </a:solidFill>
                                <a:latin typeface="Cambria Math" panose="02040503050406030204" pitchFamily="18" charset="0"/>
                              </a:rPr>
                            </m:ctrlPr>
                          </m:sSubPr>
                          <m:e>
                            <m:r>
                              <a:rPr lang="en-US" altLang="vi-VN" b="0" i="1" smtClean="0">
                                <a:solidFill>
                                  <a:srgbClr val="7030A0"/>
                                </a:solidFill>
                                <a:latin typeface="Cambria Math" panose="02040503050406030204" pitchFamily="18" charset="0"/>
                              </a:rPr>
                              <m:t>𝐼</m:t>
                            </m:r>
                          </m:e>
                          <m:sub>
                            <m:r>
                              <a:rPr lang="en-US" altLang="vi-VN" b="0" i="1" smtClean="0">
                                <a:solidFill>
                                  <a:srgbClr val="7030A0"/>
                                </a:solidFill>
                                <a:latin typeface="Cambria Math" panose="02040503050406030204" pitchFamily="18" charset="0"/>
                              </a:rPr>
                              <m:t>𝑏</m:t>
                            </m:r>
                          </m:sub>
                        </m:sSub>
                      </m:den>
                    </m:f>
                    <m:r>
                      <a:rPr lang="en-US" altLang="vi-VN" b="0" i="1" dirty="0" smtClean="0">
                        <a:solidFill>
                          <a:srgbClr val="7030A0"/>
                        </a:solidFill>
                        <a:latin typeface="Cambria Math" panose="02040503050406030204" pitchFamily="18" charset="0"/>
                      </a:rPr>
                      <m:t>=</m:t>
                    </m:r>
                    <m:f>
                      <m:fPr>
                        <m:ctrlPr>
                          <a:rPr lang="en-US" altLang="vi-VN" b="0" i="1" dirty="0" smtClean="0">
                            <a:solidFill>
                              <a:srgbClr val="7030A0"/>
                            </a:solidFill>
                            <a:latin typeface="Cambria Math" panose="02040503050406030204" pitchFamily="18" charset="0"/>
                          </a:rPr>
                        </m:ctrlPr>
                      </m:fPr>
                      <m:num>
                        <m:r>
                          <a:rPr lang="en-US" altLang="vi-VN" b="0" i="1" dirty="0" smtClean="0">
                            <a:solidFill>
                              <a:srgbClr val="7030A0"/>
                            </a:solidFill>
                            <a:latin typeface="Cambria Math" panose="02040503050406030204" pitchFamily="18" charset="0"/>
                          </a:rPr>
                          <m:t>6</m:t>
                        </m:r>
                      </m:num>
                      <m:den>
                        <m:r>
                          <a:rPr lang="en-US" altLang="vi-VN" b="0" i="1" dirty="0" smtClean="0">
                            <a:solidFill>
                              <a:srgbClr val="7030A0"/>
                            </a:solidFill>
                            <a:latin typeface="Cambria Math" panose="02040503050406030204" pitchFamily="18" charset="0"/>
                          </a:rPr>
                          <m:t>1/6</m:t>
                        </m:r>
                      </m:den>
                    </m:f>
                    <m:r>
                      <a:rPr lang="en-US" altLang="vi-VN" b="0" i="1" dirty="0" smtClean="0">
                        <a:solidFill>
                          <a:srgbClr val="7030A0"/>
                        </a:solidFill>
                        <a:latin typeface="Cambria Math" panose="02040503050406030204" pitchFamily="18" charset="0"/>
                      </a:rPr>
                      <m:t>=36 (</m:t>
                    </m:r>
                    <m:r>
                      <a:rPr lang="el-GR" altLang="vi-VN" b="0" i="1" dirty="0" smtClean="0">
                        <a:solidFill>
                          <a:srgbClr val="7030A0"/>
                        </a:solidFill>
                        <a:latin typeface="Cambria Math" panose="02040503050406030204" pitchFamily="18" charset="0"/>
                        <a:ea typeface="Cambria Math" panose="02040503050406030204" pitchFamily="18" charset="0"/>
                      </a:rPr>
                      <m:t>Ω</m:t>
                    </m:r>
                    <m:r>
                      <a:rPr lang="en-US" altLang="vi-VN" b="0" i="1" dirty="0" smtClean="0">
                        <a:solidFill>
                          <a:srgbClr val="7030A0"/>
                        </a:solidFill>
                        <a:latin typeface="Cambria Math" panose="02040503050406030204" pitchFamily="18" charset="0"/>
                        <a:ea typeface="Cambria Math" panose="02040503050406030204" pitchFamily="18" charset="0"/>
                      </a:rPr>
                      <m:t>)</m:t>
                    </m:r>
                    <m:r>
                      <a:rPr lang="en-US" altLang="vi-VN" b="0" i="1" dirty="0" smtClean="0">
                        <a:solidFill>
                          <a:srgbClr val="7030A0"/>
                        </a:solidFill>
                        <a:latin typeface="Cambria Math" panose="02040503050406030204" pitchFamily="18" charset="0"/>
                      </a:rPr>
                      <m:t> </m:t>
                    </m:r>
                  </m:oMath>
                </a14:m>
                <a:endParaRPr lang="vi-VN" i="1" dirty="0">
                  <a:solidFill>
                    <a:srgbClr val="7030A0"/>
                  </a:solidFill>
                </a:endParaRPr>
              </a:p>
            </p:txBody>
          </p:sp>
        </mc:Choice>
        <mc:Fallback>
          <p:sp>
            <p:nvSpPr>
              <p:cNvPr id="61" name="Rectangle 60"/>
              <p:cNvSpPr>
                <a:spLocks noRot="1" noChangeAspect="1" noMove="1" noResize="1" noEditPoints="1" noAdjustHandles="1" noChangeArrowheads="1" noChangeShapeType="1" noTextEdit="1"/>
              </p:cNvSpPr>
              <p:nvPr/>
            </p:nvSpPr>
            <p:spPr>
              <a:xfrm>
                <a:off x="6710496" y="5793928"/>
                <a:ext cx="3327854" cy="520784"/>
              </a:xfrm>
              <a:prstGeom prst="rect">
                <a:avLst/>
              </a:prstGeom>
              <a:blipFill>
                <a:blip r:embed="rId13"/>
                <a:stretch>
                  <a:fillRect b="-581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2" name="Rectangle 61"/>
              <p:cNvSpPr/>
              <p:nvPr/>
            </p:nvSpPr>
            <p:spPr>
              <a:xfrm>
                <a:off x="6731615" y="6291021"/>
                <a:ext cx="4286995" cy="489686"/>
              </a:xfrm>
              <a:prstGeom prst="rect">
                <a:avLst/>
              </a:prstGeom>
            </p:spPr>
            <p:txBody>
              <a:bodyPr wrap="square">
                <a:spAutoFit/>
              </a:bodyPr>
              <a:lstStyle/>
              <a:p>
                <a14:m>
                  <m:oMath xmlns:m="http://schemas.openxmlformats.org/officeDocument/2006/math">
                    <m:sSub>
                      <m:sSubPr>
                        <m:ctrlPr>
                          <a:rPr lang="en-US" altLang="vi-VN"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𝐴</m:t>
                        </m:r>
                      </m:e>
                      <m:sub>
                        <m:r>
                          <a:rPr lang="en-US" altLang="vi-VN" b="0" i="1" dirty="0" smtClean="0">
                            <a:solidFill>
                              <a:srgbClr val="7030A0"/>
                            </a:solidFill>
                            <a:latin typeface="Cambria Math" panose="02040503050406030204" pitchFamily="18" charset="0"/>
                          </a:rPr>
                          <m:t>𝑏𝑡</m:t>
                        </m:r>
                      </m:sub>
                    </m:sSub>
                  </m:oMath>
                </a14:m>
                <a:r>
                  <a:rPr lang="en-US" altLang="vi-VN" i="1" dirty="0" smtClean="0">
                    <a:solidFill>
                      <a:srgbClr val="7030A0"/>
                    </a:solidFill>
                    <a:latin typeface=".VnTime" panose="020B7200000000000000" pitchFamily="34" charset="0"/>
                  </a:rPr>
                  <a:t> = </a:t>
                </a:r>
                <a14:m>
                  <m:oMath xmlns:m="http://schemas.openxmlformats.org/officeDocument/2006/math">
                    <m:sSub>
                      <m:sSubPr>
                        <m:ctrlPr>
                          <a:rPr lang="en-US" altLang="vi-VN" b="0"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𝑈</m:t>
                        </m:r>
                      </m:e>
                      <m:sub>
                        <m:r>
                          <a:rPr lang="en-US" altLang="vi-VN" b="0" i="1" dirty="0" smtClean="0">
                            <a:solidFill>
                              <a:srgbClr val="7030A0"/>
                            </a:solidFill>
                            <a:latin typeface="Cambria Math" panose="02040503050406030204" pitchFamily="18" charset="0"/>
                          </a:rPr>
                          <m:t>𝑏</m:t>
                        </m:r>
                      </m:sub>
                    </m:sSub>
                    <m:sSub>
                      <m:sSubPr>
                        <m:ctrlPr>
                          <a:rPr lang="en-US" altLang="vi-VN" b="0" i="1" dirty="0" smtClean="0">
                            <a:solidFill>
                              <a:srgbClr val="7030A0"/>
                            </a:solidFill>
                            <a:latin typeface="Cambria Math" panose="02040503050406030204" pitchFamily="18" charset="0"/>
                          </a:rPr>
                        </m:ctrlPr>
                      </m:sSubPr>
                      <m:e>
                        <m:r>
                          <a:rPr lang="en-US" altLang="vi-VN" b="0" i="1" dirty="0" smtClean="0">
                            <a:solidFill>
                              <a:srgbClr val="7030A0"/>
                            </a:solidFill>
                            <a:latin typeface="Cambria Math" panose="02040503050406030204" pitchFamily="18" charset="0"/>
                          </a:rPr>
                          <m:t>𝐼</m:t>
                        </m:r>
                      </m:e>
                      <m:sub>
                        <m:r>
                          <a:rPr lang="en-US" altLang="vi-VN" b="0" i="1" dirty="0" smtClean="0">
                            <a:solidFill>
                              <a:srgbClr val="7030A0"/>
                            </a:solidFill>
                            <a:latin typeface="Cambria Math" panose="02040503050406030204" pitchFamily="18" charset="0"/>
                          </a:rPr>
                          <m:t>𝑏</m:t>
                        </m:r>
                      </m:sub>
                    </m:sSub>
                    <m:r>
                      <a:rPr lang="en-US" altLang="vi-VN" b="0" i="1" dirty="0" smtClean="0">
                        <a:solidFill>
                          <a:srgbClr val="7030A0"/>
                        </a:solidFill>
                        <a:latin typeface="Cambria Math" panose="02040503050406030204" pitchFamily="18" charset="0"/>
                      </a:rPr>
                      <m:t>𝑡</m:t>
                    </m:r>
                    <m:r>
                      <a:rPr lang="en-US" altLang="vi-VN" b="0" i="1" dirty="0" smtClean="0">
                        <a:solidFill>
                          <a:srgbClr val="7030A0"/>
                        </a:solidFill>
                        <a:latin typeface="Cambria Math" panose="02040503050406030204" pitchFamily="18" charset="0"/>
                      </a:rPr>
                      <m:t>=6.</m:t>
                    </m:r>
                    <m:f>
                      <m:fPr>
                        <m:ctrlPr>
                          <a:rPr lang="en-US" altLang="vi-VN" b="0" i="1" dirty="0" smtClean="0">
                            <a:solidFill>
                              <a:srgbClr val="7030A0"/>
                            </a:solidFill>
                            <a:latin typeface="Cambria Math" panose="02040503050406030204" pitchFamily="18" charset="0"/>
                          </a:rPr>
                        </m:ctrlPr>
                      </m:fPr>
                      <m:num>
                        <m:r>
                          <a:rPr lang="en-US" altLang="vi-VN" b="0" i="1" dirty="0" smtClean="0">
                            <a:solidFill>
                              <a:srgbClr val="7030A0"/>
                            </a:solidFill>
                            <a:latin typeface="Cambria Math" panose="02040503050406030204" pitchFamily="18" charset="0"/>
                          </a:rPr>
                          <m:t>1</m:t>
                        </m:r>
                      </m:num>
                      <m:den>
                        <m:r>
                          <a:rPr lang="en-US" altLang="vi-VN" b="0" i="1" dirty="0" smtClean="0">
                            <a:solidFill>
                              <a:srgbClr val="7030A0"/>
                            </a:solidFill>
                            <a:latin typeface="Cambria Math" panose="02040503050406030204" pitchFamily="18" charset="0"/>
                          </a:rPr>
                          <m:t>6</m:t>
                        </m:r>
                      </m:den>
                    </m:f>
                    <m:r>
                      <a:rPr lang="en-US" altLang="vi-VN" b="0" i="1" dirty="0" smtClean="0">
                        <a:solidFill>
                          <a:srgbClr val="7030A0"/>
                        </a:solidFill>
                        <a:latin typeface="Cambria Math" panose="02040503050406030204" pitchFamily="18" charset="0"/>
                      </a:rPr>
                      <m:t>1800=1800 (</m:t>
                    </m:r>
                    <m:r>
                      <a:rPr lang="en-US" altLang="vi-VN" b="0" i="1" dirty="0" smtClean="0">
                        <a:solidFill>
                          <a:srgbClr val="7030A0"/>
                        </a:solidFill>
                        <a:latin typeface="Cambria Math" panose="02040503050406030204" pitchFamily="18" charset="0"/>
                        <a:ea typeface="Cambria Math" panose="02040503050406030204" pitchFamily="18" charset="0"/>
                      </a:rPr>
                      <m:t>𝐽</m:t>
                    </m:r>
                    <m:r>
                      <a:rPr lang="en-US" altLang="vi-VN" b="0" i="1" dirty="0" smtClean="0">
                        <a:solidFill>
                          <a:srgbClr val="7030A0"/>
                        </a:solidFill>
                        <a:latin typeface="Cambria Math" panose="02040503050406030204" pitchFamily="18" charset="0"/>
                        <a:ea typeface="Cambria Math" panose="02040503050406030204" pitchFamily="18" charset="0"/>
                      </a:rPr>
                      <m:t>) </m:t>
                    </m:r>
                  </m:oMath>
                </a14:m>
                <a:endParaRPr lang="vi-VN" i="1" dirty="0">
                  <a:solidFill>
                    <a:srgbClr val="7030A0"/>
                  </a:solidFill>
                </a:endParaRPr>
              </a:p>
            </p:txBody>
          </p:sp>
        </mc:Choice>
        <mc:Fallback>
          <p:sp>
            <p:nvSpPr>
              <p:cNvPr id="62" name="Rectangle 61"/>
              <p:cNvSpPr>
                <a:spLocks noRot="1" noChangeAspect="1" noMove="1" noResize="1" noEditPoints="1" noAdjustHandles="1" noChangeArrowheads="1" noChangeShapeType="1" noTextEdit="1"/>
              </p:cNvSpPr>
              <p:nvPr/>
            </p:nvSpPr>
            <p:spPr>
              <a:xfrm>
                <a:off x="6731615" y="6291021"/>
                <a:ext cx="4286995" cy="489686"/>
              </a:xfrm>
              <a:prstGeom prst="rect">
                <a:avLst/>
              </a:prstGeom>
              <a:blipFill>
                <a:blip r:embed="rId14"/>
                <a:stretch>
                  <a:fillRect b="-7500"/>
                </a:stretch>
              </a:blipFill>
            </p:spPr>
            <p:txBody>
              <a:bodyPr/>
              <a:lstStyle/>
              <a:p>
                <a:r>
                  <a:rPr lang="vi-VN">
                    <a:noFill/>
                  </a:rPr>
                  <a:t> </a:t>
                </a:r>
              </a:p>
            </p:txBody>
          </p:sp>
        </mc:Fallback>
      </mc:AlternateContent>
    </p:spTree>
    <p:extLst>
      <p:ext uri="{BB962C8B-B14F-4D97-AF65-F5344CB8AC3E}">
        <p14:creationId xmlns:p14="http://schemas.microsoft.com/office/powerpoint/2010/main" val="2310491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arn(inVertical)">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barn(inVertical)">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barn(inVertical)">
                                      <p:cBhvr>
                                        <p:cTn id="67" dur="500"/>
                                        <p:tgtEl>
                                          <p:spTgt spid="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barn(inVertical)">
                                      <p:cBhvr>
                                        <p:cTn id="72" dur="500"/>
                                        <p:tgtEl>
                                          <p:spTgt spid="2">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2">
                                            <p:txEl>
                                              <p:pRg st="14" end="14"/>
                                            </p:txEl>
                                          </p:spTgt>
                                        </p:tgtEl>
                                        <p:attrNameLst>
                                          <p:attrName>style.visibility</p:attrName>
                                        </p:attrNameLst>
                                      </p:cBhvr>
                                      <p:to>
                                        <p:strVal val="visible"/>
                                      </p:to>
                                    </p:set>
                                    <p:animEffect transition="in" filter="barn(inVertical)">
                                      <p:cBhvr>
                                        <p:cTn id="77" dur="500"/>
                                        <p:tgtEl>
                                          <p:spTgt spid="2">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barn(inVertical)">
                                      <p:cBhvr>
                                        <p:cTn id="82" dur="500"/>
                                        <p:tgtEl>
                                          <p:spTgt spid="6"/>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inVertical)">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barn(inVertical)">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barn(inVertical)">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barn(inVertical)">
                                      <p:cBhvr>
                                        <p:cTn id="102" dur="500"/>
                                        <p:tgtEl>
                                          <p:spTgt spid="26"/>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barn(inVertical)">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barn(inVertical)">
                                      <p:cBhvr>
                                        <p:cTn id="112" dur="500"/>
                                        <p:tgtEl>
                                          <p:spTgt spid="28"/>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barn(inVertical)">
                                      <p:cBhvr>
                                        <p:cTn id="117" dur="500"/>
                                        <p:tgtEl>
                                          <p:spTgt spid="21"/>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22"/>
                                        </p:tgtEl>
                                        <p:attrNameLst>
                                          <p:attrName>style.visibility</p:attrName>
                                        </p:attrNameLst>
                                      </p:cBhvr>
                                      <p:to>
                                        <p:strVal val="visible"/>
                                      </p:to>
                                    </p:set>
                                    <p:animEffect transition="in" filter="barn(inVertical)">
                                      <p:cBhvr>
                                        <p:cTn id="122" dur="500"/>
                                        <p:tgtEl>
                                          <p:spTgt spid="22"/>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23"/>
                                        </p:tgtEl>
                                        <p:attrNameLst>
                                          <p:attrName>style.visibility</p:attrName>
                                        </p:attrNameLst>
                                      </p:cBhvr>
                                      <p:to>
                                        <p:strVal val="visible"/>
                                      </p:to>
                                    </p:set>
                                    <p:animEffect transition="in" filter="barn(inVertical)">
                                      <p:cBhvr>
                                        <p:cTn id="127" dur="500"/>
                                        <p:tgtEl>
                                          <p:spTgt spid="23"/>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30"/>
                                        </p:tgtEl>
                                        <p:attrNameLst>
                                          <p:attrName>style.visibility</p:attrName>
                                        </p:attrNameLst>
                                      </p:cBhvr>
                                      <p:to>
                                        <p:strVal val="visible"/>
                                      </p:to>
                                    </p:set>
                                    <p:animEffect transition="in" filter="barn(inVertical)">
                                      <p:cBhvr>
                                        <p:cTn id="132" dur="500"/>
                                        <p:tgtEl>
                                          <p:spTgt spid="30"/>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barn(inVertical)">
                                      <p:cBhvr>
                                        <p:cTn id="137" dur="500"/>
                                        <p:tgtEl>
                                          <p:spTgt spid="31"/>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7168"/>
                                        </p:tgtEl>
                                        <p:attrNameLst>
                                          <p:attrName>style.visibility</p:attrName>
                                        </p:attrNameLst>
                                      </p:cBhvr>
                                      <p:to>
                                        <p:strVal val="visible"/>
                                      </p:to>
                                    </p:set>
                                    <p:animEffect transition="in" filter="barn(inVertical)">
                                      <p:cBhvr>
                                        <p:cTn id="142" dur="500"/>
                                        <p:tgtEl>
                                          <p:spTgt spid="7168"/>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5"/>
                                        </p:tgtEl>
                                        <p:attrNameLst>
                                          <p:attrName>style.visibility</p:attrName>
                                        </p:attrNameLst>
                                      </p:cBhvr>
                                      <p:to>
                                        <p:strVal val="visible"/>
                                      </p:to>
                                    </p:set>
                                    <p:animEffect transition="in" filter="barn(inVertical)">
                                      <p:cBhvr>
                                        <p:cTn id="147" dur="500"/>
                                        <p:tgtEl>
                                          <p:spTgt spid="5"/>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barn(inVertical)">
                                      <p:cBhvr>
                                        <p:cTn id="152" dur="500"/>
                                        <p:tgtEl>
                                          <p:spTgt spid="16"/>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17"/>
                                        </p:tgtEl>
                                        <p:attrNameLst>
                                          <p:attrName>style.visibility</p:attrName>
                                        </p:attrNameLst>
                                      </p:cBhvr>
                                      <p:to>
                                        <p:strVal val="visible"/>
                                      </p:to>
                                    </p:set>
                                    <p:animEffect transition="in" filter="barn(inVertical)">
                                      <p:cBhvr>
                                        <p:cTn id="157" dur="500"/>
                                        <p:tgtEl>
                                          <p:spTgt spid="17"/>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18"/>
                                        </p:tgtEl>
                                        <p:attrNameLst>
                                          <p:attrName>style.visibility</p:attrName>
                                        </p:attrNameLst>
                                      </p:cBhvr>
                                      <p:to>
                                        <p:strVal val="visible"/>
                                      </p:to>
                                    </p:set>
                                    <p:animEffect transition="in" filter="barn(inVertical)">
                                      <p:cBhvr>
                                        <p:cTn id="162" dur="500"/>
                                        <p:tgtEl>
                                          <p:spTgt spid="18"/>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19"/>
                                        </p:tgtEl>
                                        <p:attrNameLst>
                                          <p:attrName>style.visibility</p:attrName>
                                        </p:attrNameLst>
                                      </p:cBhvr>
                                      <p:to>
                                        <p:strVal val="visible"/>
                                      </p:to>
                                    </p:set>
                                    <p:animEffect transition="in" filter="barn(inVertical)">
                                      <p:cBhvr>
                                        <p:cTn id="167" dur="500"/>
                                        <p:tgtEl>
                                          <p:spTgt spid="19"/>
                                        </p:tgtEl>
                                      </p:cBhvr>
                                    </p:animEffec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20"/>
                                        </p:tgtEl>
                                        <p:attrNameLst>
                                          <p:attrName>style.visibility</p:attrName>
                                        </p:attrNameLst>
                                      </p:cBhvr>
                                      <p:to>
                                        <p:strVal val="visible"/>
                                      </p:to>
                                    </p:set>
                                    <p:animEffect transition="in" filter="barn(inVertical)">
                                      <p:cBhvr>
                                        <p:cTn id="172" dur="500"/>
                                        <p:tgtEl>
                                          <p:spTgt spid="20"/>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ntr" presetSubtype="21" fill="hold" grpId="0" nodeType="clickEffect">
                                  <p:stCondLst>
                                    <p:cond delay="0"/>
                                  </p:stCondLst>
                                  <p:childTnLst>
                                    <p:set>
                                      <p:cBhvr>
                                        <p:cTn id="176" dur="1" fill="hold">
                                          <p:stCondLst>
                                            <p:cond delay="0"/>
                                          </p:stCondLst>
                                        </p:cTn>
                                        <p:tgtEl>
                                          <p:spTgt spid="44"/>
                                        </p:tgtEl>
                                        <p:attrNameLst>
                                          <p:attrName>style.visibility</p:attrName>
                                        </p:attrNameLst>
                                      </p:cBhvr>
                                      <p:to>
                                        <p:strVal val="visible"/>
                                      </p:to>
                                    </p:set>
                                    <p:animEffect transition="in" filter="barn(inVertical)">
                                      <p:cBhvr>
                                        <p:cTn id="177" dur="500"/>
                                        <p:tgtEl>
                                          <p:spTgt spid="44"/>
                                        </p:tgtEl>
                                      </p:cBhvr>
                                    </p:animEffect>
                                  </p:childTnLst>
                                </p:cTn>
                              </p:par>
                            </p:childTnLst>
                          </p:cTn>
                        </p:par>
                      </p:childTnLst>
                    </p:cTn>
                  </p:par>
                  <p:par>
                    <p:cTn id="178" fill="hold">
                      <p:stCondLst>
                        <p:cond delay="indefinite"/>
                      </p:stCondLst>
                      <p:childTnLst>
                        <p:par>
                          <p:cTn id="179" fill="hold">
                            <p:stCondLst>
                              <p:cond delay="0"/>
                            </p:stCondLst>
                            <p:childTnLst>
                              <p:par>
                                <p:cTn id="180" presetID="16" presetClass="entr" presetSubtype="21" fill="hold" grpId="0" nodeType="clickEffect">
                                  <p:stCondLst>
                                    <p:cond delay="0"/>
                                  </p:stCondLst>
                                  <p:childTnLst>
                                    <p:set>
                                      <p:cBhvr>
                                        <p:cTn id="181" dur="1" fill="hold">
                                          <p:stCondLst>
                                            <p:cond delay="0"/>
                                          </p:stCondLst>
                                        </p:cTn>
                                        <p:tgtEl>
                                          <p:spTgt spid="7170"/>
                                        </p:tgtEl>
                                        <p:attrNameLst>
                                          <p:attrName>style.visibility</p:attrName>
                                        </p:attrNameLst>
                                      </p:cBhvr>
                                      <p:to>
                                        <p:strVal val="visible"/>
                                      </p:to>
                                    </p:set>
                                    <p:animEffect transition="in" filter="barn(inVertical)">
                                      <p:cBhvr>
                                        <p:cTn id="182" dur="500"/>
                                        <p:tgtEl>
                                          <p:spTgt spid="7170"/>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46"/>
                                        </p:tgtEl>
                                        <p:attrNameLst>
                                          <p:attrName>style.visibility</p:attrName>
                                        </p:attrNameLst>
                                      </p:cBhvr>
                                      <p:to>
                                        <p:strVal val="visible"/>
                                      </p:to>
                                    </p:set>
                                    <p:animEffect transition="in" filter="barn(inVertical)">
                                      <p:cBhvr>
                                        <p:cTn id="187" dur="500"/>
                                        <p:tgtEl>
                                          <p:spTgt spid="46"/>
                                        </p:tgtEl>
                                      </p:cBhvr>
                                    </p:animEffect>
                                  </p:childTnLst>
                                </p:cTn>
                              </p:par>
                            </p:childTnLst>
                          </p:cTn>
                        </p:par>
                      </p:childTnLst>
                    </p:cTn>
                  </p:par>
                  <p:par>
                    <p:cTn id="188" fill="hold">
                      <p:stCondLst>
                        <p:cond delay="indefinite"/>
                      </p:stCondLst>
                      <p:childTnLst>
                        <p:par>
                          <p:cTn id="189" fill="hold">
                            <p:stCondLst>
                              <p:cond delay="0"/>
                            </p:stCondLst>
                            <p:childTnLst>
                              <p:par>
                                <p:cTn id="190" presetID="16" presetClass="entr" presetSubtype="21" fill="hold" grpId="0" nodeType="clickEffect">
                                  <p:stCondLst>
                                    <p:cond delay="0"/>
                                  </p:stCondLst>
                                  <p:childTnLst>
                                    <p:set>
                                      <p:cBhvr>
                                        <p:cTn id="191" dur="1" fill="hold">
                                          <p:stCondLst>
                                            <p:cond delay="0"/>
                                          </p:stCondLst>
                                        </p:cTn>
                                        <p:tgtEl>
                                          <p:spTgt spid="7176"/>
                                        </p:tgtEl>
                                        <p:attrNameLst>
                                          <p:attrName>style.visibility</p:attrName>
                                        </p:attrNameLst>
                                      </p:cBhvr>
                                      <p:to>
                                        <p:strVal val="visible"/>
                                      </p:to>
                                    </p:set>
                                    <p:animEffect transition="in" filter="barn(inVertical)">
                                      <p:cBhvr>
                                        <p:cTn id="192" dur="500"/>
                                        <p:tgtEl>
                                          <p:spTgt spid="7176"/>
                                        </p:tgtEl>
                                      </p:cBhvr>
                                    </p:animEffec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7177"/>
                                        </p:tgtEl>
                                        <p:attrNameLst>
                                          <p:attrName>style.visibility</p:attrName>
                                        </p:attrNameLst>
                                      </p:cBhvr>
                                      <p:to>
                                        <p:strVal val="visible"/>
                                      </p:to>
                                    </p:set>
                                    <p:animEffect transition="in" filter="barn(inVertical)">
                                      <p:cBhvr>
                                        <p:cTn id="197" dur="500"/>
                                        <p:tgtEl>
                                          <p:spTgt spid="7177"/>
                                        </p:tgtEl>
                                      </p:cBhvr>
                                    </p:animEffect>
                                  </p:childTnLst>
                                </p:cTn>
                              </p:par>
                            </p:childTnLst>
                          </p:cTn>
                        </p:par>
                      </p:childTnLst>
                    </p:cTn>
                  </p:par>
                  <p:par>
                    <p:cTn id="198" fill="hold">
                      <p:stCondLst>
                        <p:cond delay="indefinite"/>
                      </p:stCondLst>
                      <p:childTnLst>
                        <p:par>
                          <p:cTn id="199" fill="hold">
                            <p:stCondLst>
                              <p:cond delay="0"/>
                            </p:stCondLst>
                            <p:childTnLst>
                              <p:par>
                                <p:cTn id="200" presetID="16" presetClass="entr" presetSubtype="21" fill="hold" grpId="0" nodeType="clickEffect">
                                  <p:stCondLst>
                                    <p:cond delay="0"/>
                                  </p:stCondLst>
                                  <p:childTnLst>
                                    <p:set>
                                      <p:cBhvr>
                                        <p:cTn id="201" dur="1" fill="hold">
                                          <p:stCondLst>
                                            <p:cond delay="0"/>
                                          </p:stCondLst>
                                        </p:cTn>
                                        <p:tgtEl>
                                          <p:spTgt spid="7178"/>
                                        </p:tgtEl>
                                        <p:attrNameLst>
                                          <p:attrName>style.visibility</p:attrName>
                                        </p:attrNameLst>
                                      </p:cBhvr>
                                      <p:to>
                                        <p:strVal val="visible"/>
                                      </p:to>
                                    </p:set>
                                    <p:animEffect transition="in" filter="barn(inVertical)">
                                      <p:cBhvr>
                                        <p:cTn id="202" dur="500"/>
                                        <p:tgtEl>
                                          <p:spTgt spid="7178"/>
                                        </p:tgtEl>
                                      </p:cBhvr>
                                    </p:animEffect>
                                  </p:childTnLst>
                                </p:cTn>
                              </p:par>
                            </p:childTnLst>
                          </p:cTn>
                        </p:par>
                      </p:childTnLst>
                    </p:cTn>
                  </p:par>
                  <p:par>
                    <p:cTn id="203" fill="hold">
                      <p:stCondLst>
                        <p:cond delay="indefinite"/>
                      </p:stCondLst>
                      <p:childTnLst>
                        <p:par>
                          <p:cTn id="204" fill="hold">
                            <p:stCondLst>
                              <p:cond delay="0"/>
                            </p:stCondLst>
                            <p:childTnLst>
                              <p:par>
                                <p:cTn id="205" presetID="16" presetClass="entr" presetSubtype="21" fill="hold" grpId="0" nodeType="clickEffect">
                                  <p:stCondLst>
                                    <p:cond delay="0"/>
                                  </p:stCondLst>
                                  <p:childTnLst>
                                    <p:set>
                                      <p:cBhvr>
                                        <p:cTn id="206" dur="1" fill="hold">
                                          <p:stCondLst>
                                            <p:cond delay="0"/>
                                          </p:stCondLst>
                                        </p:cTn>
                                        <p:tgtEl>
                                          <p:spTgt spid="7179"/>
                                        </p:tgtEl>
                                        <p:attrNameLst>
                                          <p:attrName>style.visibility</p:attrName>
                                        </p:attrNameLst>
                                      </p:cBhvr>
                                      <p:to>
                                        <p:strVal val="visible"/>
                                      </p:to>
                                    </p:set>
                                    <p:animEffect transition="in" filter="barn(inVertical)">
                                      <p:cBhvr>
                                        <p:cTn id="207" dur="500"/>
                                        <p:tgtEl>
                                          <p:spTgt spid="7179"/>
                                        </p:tgtEl>
                                      </p:cBhvr>
                                    </p:animEffect>
                                  </p:childTnLst>
                                </p:cTn>
                              </p:par>
                            </p:childTnLst>
                          </p:cTn>
                        </p:par>
                      </p:childTnLst>
                    </p:cTn>
                  </p:par>
                  <p:par>
                    <p:cTn id="208" fill="hold">
                      <p:stCondLst>
                        <p:cond delay="indefinite"/>
                      </p:stCondLst>
                      <p:childTnLst>
                        <p:par>
                          <p:cTn id="209" fill="hold">
                            <p:stCondLst>
                              <p:cond delay="0"/>
                            </p:stCondLst>
                            <p:childTnLst>
                              <p:par>
                                <p:cTn id="210" presetID="16" presetClass="entr" presetSubtype="21" fill="hold" nodeType="clickEffect">
                                  <p:stCondLst>
                                    <p:cond delay="0"/>
                                  </p:stCondLst>
                                  <p:childTnLst>
                                    <p:set>
                                      <p:cBhvr>
                                        <p:cTn id="211" dur="1" fill="hold">
                                          <p:stCondLst>
                                            <p:cond delay="0"/>
                                          </p:stCondLst>
                                        </p:cTn>
                                        <p:tgtEl>
                                          <p:spTgt spid="7175"/>
                                        </p:tgtEl>
                                        <p:attrNameLst>
                                          <p:attrName>style.visibility</p:attrName>
                                        </p:attrNameLst>
                                      </p:cBhvr>
                                      <p:to>
                                        <p:strVal val="visible"/>
                                      </p:to>
                                    </p:set>
                                    <p:animEffect transition="in" filter="barn(inVertical)">
                                      <p:cBhvr>
                                        <p:cTn id="212" dur="500"/>
                                        <p:tgtEl>
                                          <p:spTgt spid="7175"/>
                                        </p:tgtEl>
                                      </p:cBhvr>
                                    </p:animEffect>
                                  </p:childTnLst>
                                </p:cTn>
                              </p:par>
                            </p:childTnLst>
                          </p:cTn>
                        </p:par>
                      </p:childTnLst>
                    </p:cTn>
                  </p:par>
                  <p:par>
                    <p:cTn id="213" fill="hold">
                      <p:stCondLst>
                        <p:cond delay="indefinite"/>
                      </p:stCondLst>
                      <p:childTnLst>
                        <p:par>
                          <p:cTn id="214" fill="hold">
                            <p:stCondLst>
                              <p:cond delay="0"/>
                            </p:stCondLst>
                            <p:childTnLst>
                              <p:par>
                                <p:cTn id="215" presetID="16" presetClass="entr" presetSubtype="21" fill="hold" grpId="0" nodeType="clickEffect">
                                  <p:stCondLst>
                                    <p:cond delay="0"/>
                                  </p:stCondLst>
                                  <p:childTnLst>
                                    <p:set>
                                      <p:cBhvr>
                                        <p:cTn id="216" dur="1" fill="hold">
                                          <p:stCondLst>
                                            <p:cond delay="0"/>
                                          </p:stCondLst>
                                        </p:cTn>
                                        <p:tgtEl>
                                          <p:spTgt spid="7180"/>
                                        </p:tgtEl>
                                        <p:attrNameLst>
                                          <p:attrName>style.visibility</p:attrName>
                                        </p:attrNameLst>
                                      </p:cBhvr>
                                      <p:to>
                                        <p:strVal val="visible"/>
                                      </p:to>
                                    </p:set>
                                    <p:animEffect transition="in" filter="barn(inVertical)">
                                      <p:cBhvr>
                                        <p:cTn id="217" dur="500"/>
                                        <p:tgtEl>
                                          <p:spTgt spid="7180"/>
                                        </p:tgtEl>
                                      </p:cBhvr>
                                    </p:animEffect>
                                  </p:childTnLst>
                                </p:cTn>
                              </p:par>
                            </p:childTnLst>
                          </p:cTn>
                        </p:par>
                      </p:childTnLst>
                    </p:cTn>
                  </p:par>
                  <p:par>
                    <p:cTn id="218" fill="hold">
                      <p:stCondLst>
                        <p:cond delay="indefinite"/>
                      </p:stCondLst>
                      <p:childTnLst>
                        <p:par>
                          <p:cTn id="219" fill="hold">
                            <p:stCondLst>
                              <p:cond delay="0"/>
                            </p:stCondLst>
                            <p:childTnLst>
                              <p:par>
                                <p:cTn id="220" presetID="16" presetClass="entr" presetSubtype="21" fill="hold" grpId="0" nodeType="clickEffect">
                                  <p:stCondLst>
                                    <p:cond delay="0"/>
                                  </p:stCondLst>
                                  <p:childTnLst>
                                    <p:set>
                                      <p:cBhvr>
                                        <p:cTn id="221" dur="1" fill="hold">
                                          <p:stCondLst>
                                            <p:cond delay="0"/>
                                          </p:stCondLst>
                                        </p:cTn>
                                        <p:tgtEl>
                                          <p:spTgt spid="8"/>
                                        </p:tgtEl>
                                        <p:attrNameLst>
                                          <p:attrName>style.visibility</p:attrName>
                                        </p:attrNameLst>
                                      </p:cBhvr>
                                      <p:to>
                                        <p:strVal val="visible"/>
                                      </p:to>
                                    </p:set>
                                    <p:animEffect transition="in" filter="barn(inVertical)">
                                      <p:cBhvr>
                                        <p:cTn id="222" dur="500"/>
                                        <p:tgtEl>
                                          <p:spTgt spid="8"/>
                                        </p:tgtEl>
                                      </p:cBhvr>
                                    </p:animEffect>
                                  </p:childTnLst>
                                </p:cTn>
                              </p:par>
                            </p:childTnLst>
                          </p:cTn>
                        </p:par>
                      </p:childTnLst>
                    </p:cTn>
                  </p:par>
                  <p:par>
                    <p:cTn id="223" fill="hold">
                      <p:stCondLst>
                        <p:cond delay="indefinite"/>
                      </p:stCondLst>
                      <p:childTnLst>
                        <p:par>
                          <p:cTn id="224" fill="hold">
                            <p:stCondLst>
                              <p:cond delay="0"/>
                            </p:stCondLst>
                            <p:childTnLst>
                              <p:par>
                                <p:cTn id="225" presetID="16" presetClass="entr" presetSubtype="21" fill="hold" grpId="0" nodeType="clickEffect">
                                  <p:stCondLst>
                                    <p:cond delay="0"/>
                                  </p:stCondLst>
                                  <p:childTnLst>
                                    <p:set>
                                      <p:cBhvr>
                                        <p:cTn id="226" dur="1" fill="hold">
                                          <p:stCondLst>
                                            <p:cond delay="0"/>
                                          </p:stCondLst>
                                        </p:cTn>
                                        <p:tgtEl>
                                          <p:spTgt spid="59"/>
                                        </p:tgtEl>
                                        <p:attrNameLst>
                                          <p:attrName>style.visibility</p:attrName>
                                        </p:attrNameLst>
                                      </p:cBhvr>
                                      <p:to>
                                        <p:strVal val="visible"/>
                                      </p:to>
                                    </p:set>
                                    <p:animEffect transition="in" filter="barn(inVertical)">
                                      <p:cBhvr>
                                        <p:cTn id="227" dur="500"/>
                                        <p:tgtEl>
                                          <p:spTgt spid="59"/>
                                        </p:tgtEl>
                                      </p:cBhvr>
                                    </p:animEffect>
                                  </p:childTnLst>
                                </p:cTn>
                              </p:par>
                            </p:childTnLst>
                          </p:cTn>
                        </p:par>
                      </p:childTnLst>
                    </p:cTn>
                  </p:par>
                  <p:par>
                    <p:cTn id="228" fill="hold">
                      <p:stCondLst>
                        <p:cond delay="indefinite"/>
                      </p:stCondLst>
                      <p:childTnLst>
                        <p:par>
                          <p:cTn id="229" fill="hold">
                            <p:stCondLst>
                              <p:cond delay="0"/>
                            </p:stCondLst>
                            <p:childTnLst>
                              <p:par>
                                <p:cTn id="230" presetID="16" presetClass="entr" presetSubtype="21" fill="hold" grpId="0" nodeType="clickEffect">
                                  <p:stCondLst>
                                    <p:cond delay="0"/>
                                  </p:stCondLst>
                                  <p:childTnLst>
                                    <p:set>
                                      <p:cBhvr>
                                        <p:cTn id="231" dur="1" fill="hold">
                                          <p:stCondLst>
                                            <p:cond delay="0"/>
                                          </p:stCondLst>
                                        </p:cTn>
                                        <p:tgtEl>
                                          <p:spTgt spid="60"/>
                                        </p:tgtEl>
                                        <p:attrNameLst>
                                          <p:attrName>style.visibility</p:attrName>
                                        </p:attrNameLst>
                                      </p:cBhvr>
                                      <p:to>
                                        <p:strVal val="visible"/>
                                      </p:to>
                                    </p:set>
                                    <p:animEffect transition="in" filter="barn(inVertical)">
                                      <p:cBhvr>
                                        <p:cTn id="232" dur="500"/>
                                        <p:tgtEl>
                                          <p:spTgt spid="60"/>
                                        </p:tgtEl>
                                      </p:cBhvr>
                                    </p:animEffect>
                                  </p:childTnLst>
                                </p:cTn>
                              </p:par>
                            </p:childTnLst>
                          </p:cTn>
                        </p:par>
                      </p:childTnLst>
                    </p:cTn>
                  </p:par>
                  <p:par>
                    <p:cTn id="233" fill="hold">
                      <p:stCondLst>
                        <p:cond delay="indefinite"/>
                      </p:stCondLst>
                      <p:childTnLst>
                        <p:par>
                          <p:cTn id="234" fill="hold">
                            <p:stCondLst>
                              <p:cond delay="0"/>
                            </p:stCondLst>
                            <p:childTnLst>
                              <p:par>
                                <p:cTn id="235" presetID="16" presetClass="entr" presetSubtype="21" fill="hold" grpId="0" nodeType="clickEffect">
                                  <p:stCondLst>
                                    <p:cond delay="0"/>
                                  </p:stCondLst>
                                  <p:childTnLst>
                                    <p:set>
                                      <p:cBhvr>
                                        <p:cTn id="236" dur="1" fill="hold">
                                          <p:stCondLst>
                                            <p:cond delay="0"/>
                                          </p:stCondLst>
                                        </p:cTn>
                                        <p:tgtEl>
                                          <p:spTgt spid="7181"/>
                                        </p:tgtEl>
                                        <p:attrNameLst>
                                          <p:attrName>style.visibility</p:attrName>
                                        </p:attrNameLst>
                                      </p:cBhvr>
                                      <p:to>
                                        <p:strVal val="visible"/>
                                      </p:to>
                                    </p:set>
                                    <p:animEffect transition="in" filter="barn(inVertical)">
                                      <p:cBhvr>
                                        <p:cTn id="237" dur="500"/>
                                        <p:tgtEl>
                                          <p:spTgt spid="7181"/>
                                        </p:tgtEl>
                                      </p:cBhvr>
                                    </p:animEffect>
                                  </p:childTnLst>
                                </p:cTn>
                              </p:par>
                            </p:childTnLst>
                          </p:cTn>
                        </p:par>
                      </p:childTnLst>
                    </p:cTn>
                  </p:par>
                  <p:par>
                    <p:cTn id="238" fill="hold">
                      <p:stCondLst>
                        <p:cond delay="indefinite"/>
                      </p:stCondLst>
                      <p:childTnLst>
                        <p:par>
                          <p:cTn id="239" fill="hold">
                            <p:stCondLst>
                              <p:cond delay="0"/>
                            </p:stCondLst>
                            <p:childTnLst>
                              <p:par>
                                <p:cTn id="240" presetID="6" presetClass="entr" presetSubtype="16" fill="hold" nodeType="clickEffect">
                                  <p:stCondLst>
                                    <p:cond delay="0"/>
                                  </p:stCondLst>
                                  <p:childTnLst>
                                    <p:set>
                                      <p:cBhvr>
                                        <p:cTn id="241" dur="1" fill="hold">
                                          <p:stCondLst>
                                            <p:cond delay="0"/>
                                          </p:stCondLst>
                                        </p:cTn>
                                        <p:tgtEl>
                                          <p:spTgt spid="53"/>
                                        </p:tgtEl>
                                        <p:attrNameLst>
                                          <p:attrName>style.visibility</p:attrName>
                                        </p:attrNameLst>
                                      </p:cBhvr>
                                      <p:to>
                                        <p:strVal val="visible"/>
                                      </p:to>
                                    </p:set>
                                    <p:animEffect transition="in" filter="circle(in)">
                                      <p:cBhvr>
                                        <p:cTn id="242" dur="2000"/>
                                        <p:tgtEl>
                                          <p:spTgt spid="53"/>
                                        </p:tgtEl>
                                      </p:cBhvr>
                                    </p:animEffect>
                                  </p:childTnLst>
                                </p:cTn>
                              </p:par>
                            </p:childTnLst>
                          </p:cTn>
                        </p:par>
                      </p:childTnLst>
                    </p:cTn>
                  </p:par>
                  <p:par>
                    <p:cTn id="243" fill="hold">
                      <p:stCondLst>
                        <p:cond delay="indefinite"/>
                      </p:stCondLst>
                      <p:childTnLst>
                        <p:par>
                          <p:cTn id="244" fill="hold">
                            <p:stCondLst>
                              <p:cond delay="0"/>
                            </p:stCondLst>
                            <p:childTnLst>
                              <p:par>
                                <p:cTn id="245" presetID="16" presetClass="entr" presetSubtype="21" fill="hold" grpId="0" nodeType="clickEffect">
                                  <p:stCondLst>
                                    <p:cond delay="0"/>
                                  </p:stCondLst>
                                  <p:childTnLst>
                                    <p:set>
                                      <p:cBhvr>
                                        <p:cTn id="246" dur="1" fill="hold">
                                          <p:stCondLst>
                                            <p:cond delay="0"/>
                                          </p:stCondLst>
                                        </p:cTn>
                                        <p:tgtEl>
                                          <p:spTgt spid="7182"/>
                                        </p:tgtEl>
                                        <p:attrNameLst>
                                          <p:attrName>style.visibility</p:attrName>
                                        </p:attrNameLst>
                                      </p:cBhvr>
                                      <p:to>
                                        <p:strVal val="visible"/>
                                      </p:to>
                                    </p:set>
                                    <p:animEffect transition="in" filter="barn(inVertical)">
                                      <p:cBhvr>
                                        <p:cTn id="247" dur="500"/>
                                        <p:tgtEl>
                                          <p:spTgt spid="7182"/>
                                        </p:tgtEl>
                                      </p:cBhvr>
                                    </p:animEffect>
                                  </p:childTnLst>
                                </p:cTn>
                              </p:par>
                            </p:childTnLst>
                          </p:cTn>
                        </p:par>
                      </p:childTnLst>
                    </p:cTn>
                  </p:par>
                  <p:par>
                    <p:cTn id="248" fill="hold">
                      <p:stCondLst>
                        <p:cond delay="indefinite"/>
                      </p:stCondLst>
                      <p:childTnLst>
                        <p:par>
                          <p:cTn id="249" fill="hold">
                            <p:stCondLst>
                              <p:cond delay="0"/>
                            </p:stCondLst>
                            <p:childTnLst>
                              <p:par>
                                <p:cTn id="250" presetID="16" presetClass="entr" presetSubtype="21" fill="hold" grpId="0" nodeType="clickEffect">
                                  <p:stCondLst>
                                    <p:cond delay="0"/>
                                  </p:stCondLst>
                                  <p:childTnLst>
                                    <p:set>
                                      <p:cBhvr>
                                        <p:cTn id="251" dur="1" fill="hold">
                                          <p:stCondLst>
                                            <p:cond delay="0"/>
                                          </p:stCondLst>
                                        </p:cTn>
                                        <p:tgtEl>
                                          <p:spTgt spid="54"/>
                                        </p:tgtEl>
                                        <p:attrNameLst>
                                          <p:attrName>style.visibility</p:attrName>
                                        </p:attrNameLst>
                                      </p:cBhvr>
                                      <p:to>
                                        <p:strVal val="visible"/>
                                      </p:to>
                                    </p:set>
                                    <p:animEffect transition="in" filter="barn(inVertical)">
                                      <p:cBhvr>
                                        <p:cTn id="252" dur="500"/>
                                        <p:tgtEl>
                                          <p:spTgt spid="54"/>
                                        </p:tgtEl>
                                      </p:cBhvr>
                                    </p:animEffect>
                                  </p:childTnLst>
                                </p:cTn>
                              </p:par>
                            </p:childTnLst>
                          </p:cTn>
                        </p:par>
                      </p:childTnLst>
                    </p:cTn>
                  </p:par>
                  <p:par>
                    <p:cTn id="253" fill="hold">
                      <p:stCondLst>
                        <p:cond delay="indefinite"/>
                      </p:stCondLst>
                      <p:childTnLst>
                        <p:par>
                          <p:cTn id="254" fill="hold">
                            <p:stCondLst>
                              <p:cond delay="0"/>
                            </p:stCondLst>
                            <p:childTnLst>
                              <p:par>
                                <p:cTn id="255" presetID="16" presetClass="entr" presetSubtype="21" fill="hold" grpId="0" nodeType="clickEffect">
                                  <p:stCondLst>
                                    <p:cond delay="0"/>
                                  </p:stCondLst>
                                  <p:childTnLst>
                                    <p:set>
                                      <p:cBhvr>
                                        <p:cTn id="256" dur="1" fill="hold">
                                          <p:stCondLst>
                                            <p:cond delay="0"/>
                                          </p:stCondLst>
                                        </p:cTn>
                                        <p:tgtEl>
                                          <p:spTgt spid="61"/>
                                        </p:tgtEl>
                                        <p:attrNameLst>
                                          <p:attrName>style.visibility</p:attrName>
                                        </p:attrNameLst>
                                      </p:cBhvr>
                                      <p:to>
                                        <p:strVal val="visible"/>
                                      </p:to>
                                    </p:set>
                                    <p:animEffect transition="in" filter="barn(inVertical)">
                                      <p:cBhvr>
                                        <p:cTn id="257" dur="500"/>
                                        <p:tgtEl>
                                          <p:spTgt spid="61"/>
                                        </p:tgtEl>
                                      </p:cBhvr>
                                    </p:animEffect>
                                  </p:childTnLst>
                                </p:cTn>
                              </p:par>
                            </p:childTnLst>
                          </p:cTn>
                        </p:par>
                      </p:childTnLst>
                    </p:cTn>
                  </p:par>
                  <p:par>
                    <p:cTn id="258" fill="hold">
                      <p:stCondLst>
                        <p:cond delay="indefinite"/>
                      </p:stCondLst>
                      <p:childTnLst>
                        <p:par>
                          <p:cTn id="259" fill="hold">
                            <p:stCondLst>
                              <p:cond delay="0"/>
                            </p:stCondLst>
                            <p:childTnLst>
                              <p:par>
                                <p:cTn id="260" presetID="16" presetClass="entr" presetSubtype="21" fill="hold" grpId="0" nodeType="clickEffect">
                                  <p:stCondLst>
                                    <p:cond delay="0"/>
                                  </p:stCondLst>
                                  <p:childTnLst>
                                    <p:set>
                                      <p:cBhvr>
                                        <p:cTn id="261" dur="1" fill="hold">
                                          <p:stCondLst>
                                            <p:cond delay="0"/>
                                          </p:stCondLst>
                                        </p:cTn>
                                        <p:tgtEl>
                                          <p:spTgt spid="62"/>
                                        </p:tgtEl>
                                        <p:attrNameLst>
                                          <p:attrName>style.visibility</p:attrName>
                                        </p:attrNameLst>
                                      </p:cBhvr>
                                      <p:to>
                                        <p:strVal val="visible"/>
                                      </p:to>
                                    </p:set>
                                    <p:animEffect transition="in" filter="barn(inVertical)">
                                      <p:cBhvr>
                                        <p:cTn id="26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24" grpId="0"/>
      <p:bldP spid="25" grpId="0"/>
      <p:bldP spid="26" grpId="0"/>
      <p:bldP spid="27" grpId="0"/>
      <p:bldP spid="28" grpId="0"/>
      <p:bldP spid="29" grpId="0"/>
      <p:bldP spid="5" grpId="0"/>
      <p:bldP spid="16" grpId="0"/>
      <p:bldP spid="17" grpId="0"/>
      <p:bldP spid="18" grpId="0"/>
      <p:bldP spid="19" grpId="0"/>
      <p:bldP spid="20" grpId="0"/>
      <p:bldP spid="21" grpId="0"/>
      <p:bldP spid="22" grpId="0"/>
      <p:bldP spid="23" grpId="0"/>
      <p:bldP spid="30" grpId="0"/>
      <p:bldP spid="31" grpId="0"/>
      <p:bldP spid="7168" grpId="0"/>
      <p:bldP spid="44" grpId="0"/>
      <p:bldP spid="7170" grpId="0"/>
      <p:bldP spid="46" grpId="0"/>
      <p:bldP spid="7176" grpId="0"/>
      <p:bldP spid="7177" grpId="0"/>
      <p:bldP spid="7178" grpId="0"/>
      <p:bldP spid="7179" grpId="0"/>
      <p:bldP spid="7180" grpId="0"/>
      <p:bldP spid="54" grpId="0"/>
      <p:bldP spid="7181" grpId="0"/>
      <p:bldP spid="7182" grpId="0"/>
      <p:bldP spid="59" grpId="0"/>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400110"/>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u="sng" dirty="0">
                <a:solidFill>
                  <a:srgbClr val="FF0000"/>
                </a:solidFill>
              </a:rPr>
              <a:t>Bài 2:</a:t>
            </a:r>
            <a:r>
              <a:rPr lang="en-US" sz="2000" b="1" dirty="0"/>
              <a:t> Công suất điện cho biết: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407369" y="1469620"/>
            <a:ext cx="9099738" cy="2400657"/>
          </a:xfrm>
          <a:prstGeom prst="rect">
            <a:avLst/>
          </a:prstGeom>
        </p:spPr>
        <p:txBody>
          <a:bodyPr wrap="square">
            <a:spAutoFit/>
          </a:bodyPr>
          <a:lstStyle/>
          <a:p>
            <a:pPr marL="30480" marR="30480" algn="just">
              <a:lnSpc>
                <a:spcPct val="150000"/>
              </a:lnSpc>
              <a:spcAft>
                <a:spcPts val="1200"/>
              </a:spcAft>
            </a:pPr>
            <a:r>
              <a:rPr lang="en-US" sz="2000" b="1" dirty="0">
                <a:solidFill>
                  <a:srgbClr val="00B0F0"/>
                </a:solidFill>
                <a:latin typeface="Arial" panose="020B0604020202020204" pitchFamily="34" charset="0"/>
                <a:ea typeface="Times New Roman" panose="02020603050405020304" pitchFamily="18" charset="0"/>
              </a:rPr>
              <a:t>A. </a:t>
            </a:r>
            <a:r>
              <a:rPr lang="en-US" sz="2000" b="1" dirty="0" err="1">
                <a:solidFill>
                  <a:srgbClr val="00B0F0"/>
                </a:solidFill>
                <a:latin typeface="Arial" panose="020B0604020202020204" pitchFamily="34" charset="0"/>
                <a:ea typeface="Times New Roman" panose="02020603050405020304" pitchFamily="18" charset="0"/>
              </a:rPr>
              <a:t>khả</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năng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thực</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hiện</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công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của</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dòng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điện</a:t>
            </a:r>
            <a:endParaRPr lang="en-US" sz="2000" b="1" dirty="0">
              <a:solidFill>
                <a:srgbClr val="00B0F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000" b="1" dirty="0">
                <a:solidFill>
                  <a:srgbClr val="00B0F0"/>
                </a:solidFill>
                <a:latin typeface="Arial" panose="020B0604020202020204" pitchFamily="34" charset="0"/>
                <a:ea typeface="Times New Roman" panose="02020603050405020304" pitchFamily="18" charset="0"/>
              </a:rPr>
              <a:t>B. </a:t>
            </a:r>
            <a:r>
              <a:rPr lang="en-US" sz="2000" b="1" dirty="0" err="1">
                <a:solidFill>
                  <a:srgbClr val="00B0F0"/>
                </a:solidFill>
                <a:latin typeface="Arial" panose="020B0604020202020204" pitchFamily="34" charset="0"/>
                <a:ea typeface="Times New Roman" panose="02020603050405020304" pitchFamily="18" charset="0"/>
              </a:rPr>
              <a:t>năng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lượng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của</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dòng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điện</a:t>
            </a:r>
            <a:endParaRPr lang="en-US" sz="2000" b="1" dirty="0">
              <a:solidFill>
                <a:srgbClr val="00B0F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000" b="1" dirty="0">
                <a:solidFill>
                  <a:srgbClr val="00B0F0"/>
                </a:solidFill>
                <a:latin typeface="Arial" panose="020B0604020202020204" pitchFamily="34" charset="0"/>
                <a:ea typeface="Times New Roman" panose="02020603050405020304" pitchFamily="18" charset="0"/>
              </a:rPr>
              <a:t>C. </a:t>
            </a:r>
            <a:r>
              <a:rPr lang="en-US" sz="2000" b="1" dirty="0" err="1">
                <a:solidFill>
                  <a:srgbClr val="00B0F0"/>
                </a:solidFill>
                <a:latin typeface="Arial" panose="020B0604020202020204" pitchFamily="34" charset="0"/>
                <a:ea typeface="Times New Roman" panose="02020603050405020304" pitchFamily="18" charset="0"/>
              </a:rPr>
              <a:t>lượng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điện</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năng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sử</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dụng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trong</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một</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đơn</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vị</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thời</a:t>
            </a:r>
            <a:r>
              <a:rPr lang="en-US" sz="2000" b="1" dirty="0">
                <a:solidFill>
                  <a:srgbClr val="00B0F0"/>
                </a:solidFill>
                <a:latin typeface="Arial" panose="020B0604020202020204" pitchFamily="34" charset="0"/>
                <a:ea typeface="Times New Roman" panose="02020603050405020304" pitchFamily="18" charset="0"/>
              </a:rPr>
              <a:t> </a:t>
            </a:r>
            <a:r>
              <a:rPr lang="en-US" sz="2000" b="1" dirty="0" err="1">
                <a:solidFill>
                  <a:srgbClr val="00B0F0"/>
                </a:solidFill>
                <a:latin typeface="Arial" panose="020B0604020202020204" pitchFamily="34" charset="0"/>
                <a:ea typeface="Times New Roman" panose="02020603050405020304" pitchFamily="18" charset="0"/>
              </a:rPr>
              <a:t>gian</a:t>
            </a:r>
            <a:endParaRPr lang="en-US" sz="2000" b="1" dirty="0">
              <a:solidFill>
                <a:srgbClr val="00B0F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000" b="1" dirty="0">
                <a:solidFill>
                  <a:srgbClr val="00B0F0"/>
                </a:solidFill>
                <a:latin typeface="Arial" panose="020B0604020202020204" pitchFamily="34" charset="0"/>
                <a:ea typeface="Times New Roman" panose="02020603050405020304" pitchFamily="18" charset="0"/>
              </a:rPr>
              <a:t>D. Mức độ mạnh, yếu của dòng </a:t>
            </a:r>
            <a:r>
              <a:rPr lang="en-US" sz="2000" b="1" dirty="0" smtClean="0">
                <a:solidFill>
                  <a:srgbClr val="00B0F0"/>
                </a:solidFill>
                <a:latin typeface="Arial" panose="020B0604020202020204" pitchFamily="34" charset="0"/>
                <a:ea typeface="Times New Roman" panose="02020603050405020304" pitchFamily="18" charset="0"/>
              </a:rPr>
              <a:t>điện</a:t>
            </a:r>
            <a:endParaRPr lang="en-US" sz="2000" b="1" dirty="0">
              <a:solidFill>
                <a:srgbClr val="00B0F0"/>
              </a:solidFill>
              <a:latin typeface="Times New Roman" panose="02020603050405020304" pitchFamily="18" charset="0"/>
              <a:ea typeface="Times New Roman" panose="02020603050405020304" pitchFamily="18" charset="0"/>
            </a:endParaRPr>
          </a:p>
        </p:txBody>
      </p:sp>
      <p:sp>
        <p:nvSpPr>
          <p:cNvPr id="8" name="Oval 7"/>
          <p:cNvSpPr/>
          <p:nvPr/>
        </p:nvSpPr>
        <p:spPr>
          <a:xfrm>
            <a:off x="1407369" y="2806344"/>
            <a:ext cx="416859" cy="3940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5430653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2031325"/>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dirty="0" err="1">
                <a:solidFill>
                  <a:srgbClr val="FF0000"/>
                </a:solidFill>
              </a:rPr>
              <a:t>Bài</a:t>
            </a:r>
            <a:r>
              <a:rPr lang="en-US" dirty="0">
                <a:solidFill>
                  <a:srgbClr val="FF0000"/>
                </a:solidFill>
              </a:rPr>
              <a:t> 3: </a:t>
            </a:r>
            <a:r>
              <a:rPr lang="en-US" dirty="0" err="1"/>
              <a:t>Trên</a:t>
            </a:r>
            <a:r>
              <a:rPr lang="en-US" dirty="0"/>
              <a:t> </a:t>
            </a:r>
            <a:r>
              <a:rPr lang="en-US" dirty="0" err="1"/>
              <a:t>một</a:t>
            </a:r>
            <a:r>
              <a:rPr lang="en-US" dirty="0"/>
              <a:t> </a:t>
            </a:r>
            <a:r>
              <a:rPr lang="en-US" dirty="0" err="1"/>
              <a:t>bóng</a:t>
            </a:r>
            <a:r>
              <a:rPr lang="en-US" dirty="0"/>
              <a:t> </a:t>
            </a:r>
            <a:r>
              <a:rPr lang="en-US" dirty="0" err="1"/>
              <a:t>đèn</a:t>
            </a:r>
            <a:r>
              <a:rPr lang="en-US" dirty="0"/>
              <a:t> </a:t>
            </a:r>
            <a:r>
              <a:rPr lang="en-US" dirty="0" err="1"/>
              <a:t>dây</a:t>
            </a:r>
            <a:r>
              <a:rPr lang="en-US" dirty="0"/>
              <a:t> </a:t>
            </a:r>
            <a:r>
              <a:rPr lang="en-US" dirty="0" err="1"/>
              <a:t>tóc</a:t>
            </a:r>
            <a:r>
              <a:rPr lang="en-US" dirty="0"/>
              <a:t> </a:t>
            </a:r>
            <a:r>
              <a:rPr lang="en-US" dirty="0" err="1"/>
              <a:t>có</a:t>
            </a:r>
            <a:r>
              <a:rPr lang="en-US" dirty="0"/>
              <a:t> </a:t>
            </a:r>
            <a:r>
              <a:rPr lang="en-US" dirty="0" err="1"/>
              <a:t>ghi</a:t>
            </a:r>
            <a:r>
              <a:rPr lang="en-US" dirty="0"/>
              <a:t> </a:t>
            </a:r>
            <a:r>
              <a:rPr lang="en-US" dirty="0">
                <a:solidFill>
                  <a:srgbClr val="FF0000"/>
                </a:solidFill>
              </a:rPr>
              <a:t>220V – 100W</a:t>
            </a:r>
          </a:p>
          <a:p>
            <a:r>
              <a:rPr lang="en-US" dirty="0"/>
              <a:t>a) </a:t>
            </a:r>
            <a:r>
              <a:rPr lang="en-US" dirty="0" err="1"/>
              <a:t>Tính</a:t>
            </a:r>
            <a:r>
              <a:rPr lang="en-US" dirty="0"/>
              <a:t> </a:t>
            </a:r>
            <a:r>
              <a:rPr lang="en-US" dirty="0" err="1"/>
              <a:t>điện</a:t>
            </a:r>
            <a:r>
              <a:rPr lang="en-US" dirty="0"/>
              <a:t> </a:t>
            </a:r>
            <a:r>
              <a:rPr lang="en-US" dirty="0" err="1"/>
              <a:t>năng</a:t>
            </a:r>
            <a:r>
              <a:rPr lang="en-US" dirty="0"/>
              <a:t> </a:t>
            </a:r>
            <a:r>
              <a:rPr lang="en-US" dirty="0" err="1"/>
              <a:t>sử</a:t>
            </a:r>
            <a:r>
              <a:rPr lang="en-US" dirty="0"/>
              <a:t> </a:t>
            </a:r>
            <a:r>
              <a:rPr lang="en-US" dirty="0" err="1"/>
              <a:t>dụng</a:t>
            </a:r>
            <a:r>
              <a:rPr lang="en-US" dirty="0"/>
              <a:t> </a:t>
            </a:r>
            <a:r>
              <a:rPr lang="en-US" dirty="0" err="1"/>
              <a:t>trong</a:t>
            </a:r>
            <a:r>
              <a:rPr lang="en-US" dirty="0"/>
              <a:t> </a:t>
            </a:r>
            <a:r>
              <a:rPr lang="en-US" dirty="0">
                <a:solidFill>
                  <a:srgbClr val="FF0000"/>
                </a:solidFill>
              </a:rPr>
              <a:t>30 </a:t>
            </a:r>
            <a:r>
              <a:rPr lang="en-US" dirty="0" err="1">
                <a:solidFill>
                  <a:srgbClr val="FF0000"/>
                </a:solidFill>
              </a:rPr>
              <a:t>ngày</a:t>
            </a:r>
            <a:r>
              <a:rPr lang="en-US" dirty="0">
                <a:solidFill>
                  <a:srgbClr val="FF0000"/>
                </a:solidFill>
              </a:rPr>
              <a:t> </a:t>
            </a:r>
            <a:r>
              <a:rPr lang="en-US" dirty="0" err="1"/>
              <a:t>khi</a:t>
            </a:r>
            <a:r>
              <a:rPr lang="en-US" dirty="0"/>
              <a:t> </a:t>
            </a:r>
            <a:r>
              <a:rPr lang="en-US" dirty="0" err="1"/>
              <a:t>thắp</a:t>
            </a:r>
            <a:r>
              <a:rPr lang="en-US" dirty="0"/>
              <a:t> </a:t>
            </a:r>
            <a:r>
              <a:rPr lang="en-US" dirty="0" err="1"/>
              <a:t>sáng</a:t>
            </a:r>
            <a:r>
              <a:rPr lang="en-US" dirty="0"/>
              <a:t> </a:t>
            </a:r>
            <a:r>
              <a:rPr lang="en-US" dirty="0" err="1"/>
              <a:t>bình</a:t>
            </a:r>
            <a:r>
              <a:rPr lang="en-US" dirty="0"/>
              <a:t> </a:t>
            </a:r>
            <a:r>
              <a:rPr lang="en-US" dirty="0" err="1"/>
              <a:t>thường</a:t>
            </a:r>
            <a:r>
              <a:rPr lang="en-US" dirty="0"/>
              <a:t> </a:t>
            </a:r>
            <a:r>
              <a:rPr lang="en-US" dirty="0" err="1"/>
              <a:t>bóng</a:t>
            </a:r>
            <a:r>
              <a:rPr lang="en-US" dirty="0"/>
              <a:t> </a:t>
            </a:r>
            <a:r>
              <a:rPr lang="en-US" dirty="0" err="1"/>
              <a:t>đèn</a:t>
            </a:r>
            <a:r>
              <a:rPr lang="en-US" dirty="0"/>
              <a:t> </a:t>
            </a:r>
            <a:r>
              <a:rPr lang="en-US" dirty="0" err="1"/>
              <a:t>mỗi</a:t>
            </a:r>
            <a:r>
              <a:rPr lang="en-US" dirty="0"/>
              <a:t> </a:t>
            </a:r>
            <a:r>
              <a:rPr lang="en-US" dirty="0" err="1"/>
              <a:t>ngày</a:t>
            </a:r>
            <a:r>
              <a:rPr lang="en-US" dirty="0"/>
              <a:t> </a:t>
            </a:r>
            <a:r>
              <a:rPr lang="en-US" dirty="0">
                <a:solidFill>
                  <a:srgbClr val="FF0000"/>
                </a:solidFill>
              </a:rPr>
              <a:t>4 </a:t>
            </a:r>
            <a:r>
              <a:rPr lang="en-US" dirty="0" err="1">
                <a:solidFill>
                  <a:srgbClr val="FF0000"/>
                </a:solidFill>
              </a:rPr>
              <a:t>giờ</a:t>
            </a:r>
            <a:endParaRPr lang="en-US" dirty="0">
              <a:solidFill>
                <a:srgbClr val="FF0000"/>
              </a:solidFill>
            </a:endParaRPr>
          </a:p>
          <a:p>
            <a:r>
              <a:rPr lang="en-US" dirty="0"/>
              <a:t>b) </a:t>
            </a:r>
            <a:r>
              <a:rPr lang="en-US" dirty="0" err="1"/>
              <a:t>Mắc</a:t>
            </a:r>
            <a:r>
              <a:rPr lang="en-US" dirty="0"/>
              <a:t> </a:t>
            </a:r>
            <a:r>
              <a:rPr lang="en-US" dirty="0" err="1"/>
              <a:t>nối</a:t>
            </a:r>
            <a:r>
              <a:rPr lang="en-US" dirty="0"/>
              <a:t> </a:t>
            </a:r>
            <a:r>
              <a:rPr lang="en-US" dirty="0" err="1"/>
              <a:t>tiếp</a:t>
            </a:r>
            <a:r>
              <a:rPr lang="en-US" dirty="0"/>
              <a:t> </a:t>
            </a:r>
            <a:r>
              <a:rPr lang="en-US" dirty="0" err="1"/>
              <a:t>hai</a:t>
            </a:r>
            <a:r>
              <a:rPr lang="en-US" dirty="0"/>
              <a:t> </a:t>
            </a:r>
            <a:r>
              <a:rPr lang="en-US" dirty="0" err="1"/>
              <a:t>bóng</a:t>
            </a:r>
            <a:r>
              <a:rPr lang="en-US" dirty="0"/>
              <a:t> </a:t>
            </a:r>
            <a:r>
              <a:rPr lang="en-US" dirty="0" err="1"/>
              <a:t>đèn</a:t>
            </a:r>
            <a:r>
              <a:rPr lang="en-US" dirty="0"/>
              <a:t> </a:t>
            </a:r>
            <a:r>
              <a:rPr lang="en-US" dirty="0" err="1"/>
              <a:t>cùng</a:t>
            </a:r>
            <a:r>
              <a:rPr lang="en-US" dirty="0"/>
              <a:t> </a:t>
            </a:r>
            <a:r>
              <a:rPr lang="en-US" dirty="0" err="1"/>
              <a:t>loại</a:t>
            </a:r>
            <a:r>
              <a:rPr lang="en-US" dirty="0"/>
              <a:t> </a:t>
            </a:r>
            <a:r>
              <a:rPr lang="en-US" dirty="0" err="1"/>
              <a:t>trên</a:t>
            </a:r>
            <a:r>
              <a:rPr lang="en-US" dirty="0"/>
              <a:t> </a:t>
            </a:r>
            <a:r>
              <a:rPr lang="en-US" dirty="0" err="1"/>
              <a:t>đây</a:t>
            </a:r>
            <a:r>
              <a:rPr lang="en-US" dirty="0"/>
              <a:t> </a:t>
            </a:r>
            <a:r>
              <a:rPr lang="en-US" dirty="0" err="1"/>
              <a:t>vào</a:t>
            </a:r>
            <a:r>
              <a:rPr lang="en-US" dirty="0"/>
              <a:t> </a:t>
            </a:r>
            <a:r>
              <a:rPr lang="en-US" dirty="0" err="1"/>
              <a:t>hiệu</a:t>
            </a:r>
            <a:r>
              <a:rPr lang="en-US" dirty="0"/>
              <a:t> </a:t>
            </a:r>
            <a:r>
              <a:rPr lang="en-US" dirty="0" err="1"/>
              <a:t>điện</a:t>
            </a:r>
            <a:r>
              <a:rPr lang="en-US" dirty="0"/>
              <a:t> </a:t>
            </a:r>
            <a:r>
              <a:rPr lang="en-US" dirty="0" err="1"/>
              <a:t>thế</a:t>
            </a:r>
            <a:r>
              <a:rPr lang="en-US" dirty="0"/>
              <a:t> </a:t>
            </a:r>
            <a:r>
              <a:rPr lang="en-US" dirty="0">
                <a:solidFill>
                  <a:srgbClr val="FF0000"/>
                </a:solidFill>
              </a:rPr>
              <a:t>220V</a:t>
            </a:r>
            <a:r>
              <a:rPr lang="en-US" dirty="0"/>
              <a:t>. </a:t>
            </a:r>
            <a:r>
              <a:rPr lang="en-US" dirty="0" err="1"/>
              <a:t>Tính</a:t>
            </a:r>
            <a:r>
              <a:rPr lang="en-US" dirty="0"/>
              <a:t> </a:t>
            </a:r>
            <a:r>
              <a:rPr lang="en-US" dirty="0" err="1">
                <a:solidFill>
                  <a:srgbClr val="FF0000"/>
                </a:solidFill>
              </a:rPr>
              <a:t>công</a:t>
            </a:r>
            <a:r>
              <a:rPr lang="en-US" dirty="0">
                <a:solidFill>
                  <a:srgbClr val="FF0000"/>
                </a:solidFill>
              </a:rPr>
              <a:t> </a:t>
            </a:r>
            <a:r>
              <a:rPr lang="en-US" dirty="0" err="1">
                <a:solidFill>
                  <a:srgbClr val="FF0000"/>
                </a:solidFill>
              </a:rPr>
              <a:t>suất</a:t>
            </a:r>
            <a:r>
              <a:rPr lang="en-US" dirty="0">
                <a:solidFill>
                  <a:srgbClr val="FF0000"/>
                </a:solidFill>
              </a:rPr>
              <a:t> </a:t>
            </a:r>
            <a:r>
              <a:rPr lang="en-US" dirty="0" err="1"/>
              <a:t>của</a:t>
            </a:r>
            <a:r>
              <a:rPr lang="en-US" dirty="0"/>
              <a:t> </a:t>
            </a:r>
            <a:r>
              <a:rPr lang="en-US" dirty="0" err="1"/>
              <a:t>đoạn</a:t>
            </a:r>
            <a:r>
              <a:rPr lang="en-US" dirty="0"/>
              <a:t> </a:t>
            </a:r>
            <a:r>
              <a:rPr lang="en-US" dirty="0" err="1"/>
              <a:t>mạch</a:t>
            </a:r>
            <a:r>
              <a:rPr lang="en-US" dirty="0"/>
              <a:t> </a:t>
            </a:r>
            <a:r>
              <a:rPr lang="en-US" dirty="0" err="1">
                <a:solidFill>
                  <a:srgbClr val="FF0000"/>
                </a:solidFill>
              </a:rPr>
              <a:t>nối</a:t>
            </a:r>
            <a:r>
              <a:rPr lang="en-US" dirty="0">
                <a:solidFill>
                  <a:srgbClr val="FF0000"/>
                </a:solidFill>
              </a:rPr>
              <a:t> </a:t>
            </a:r>
            <a:r>
              <a:rPr lang="en-US" dirty="0" err="1">
                <a:solidFill>
                  <a:srgbClr val="FF0000"/>
                </a:solidFill>
              </a:rPr>
              <a:t>tiếp</a:t>
            </a:r>
            <a:r>
              <a:rPr lang="en-US" dirty="0">
                <a:solidFill>
                  <a:srgbClr val="FF0000"/>
                </a:solidFill>
              </a:rPr>
              <a:t> </a:t>
            </a:r>
            <a:r>
              <a:rPr lang="en-US" dirty="0" err="1"/>
              <a:t>này</a:t>
            </a:r>
            <a:r>
              <a:rPr lang="en-US" dirty="0"/>
              <a:t> </a:t>
            </a:r>
            <a:r>
              <a:rPr lang="en-US" dirty="0" err="1"/>
              <a:t>và</a:t>
            </a:r>
            <a:r>
              <a:rPr lang="en-US" dirty="0"/>
              <a:t> </a:t>
            </a:r>
            <a:r>
              <a:rPr lang="en-US" dirty="0" err="1"/>
              <a:t>tính</a:t>
            </a:r>
            <a:r>
              <a:rPr lang="en-US" dirty="0"/>
              <a:t> </a:t>
            </a:r>
            <a:r>
              <a:rPr lang="en-US" dirty="0" err="1">
                <a:solidFill>
                  <a:srgbClr val="FF0000"/>
                </a:solidFill>
              </a:rPr>
              <a:t>công</a:t>
            </a:r>
            <a:r>
              <a:rPr lang="en-US" dirty="0">
                <a:solidFill>
                  <a:srgbClr val="FF0000"/>
                </a:solidFill>
              </a:rPr>
              <a:t> </a:t>
            </a:r>
            <a:r>
              <a:rPr lang="en-US" dirty="0" err="1">
                <a:solidFill>
                  <a:srgbClr val="FF0000"/>
                </a:solidFill>
              </a:rPr>
              <a:t>suất</a:t>
            </a:r>
            <a:r>
              <a:rPr lang="en-US" dirty="0">
                <a:solidFill>
                  <a:srgbClr val="FF0000"/>
                </a:solidFill>
              </a:rPr>
              <a:t> </a:t>
            </a:r>
            <a:r>
              <a:rPr lang="en-US" dirty="0" err="1"/>
              <a:t>của</a:t>
            </a:r>
            <a:r>
              <a:rPr lang="en-US" dirty="0"/>
              <a:t> </a:t>
            </a:r>
            <a:r>
              <a:rPr lang="en-US" dirty="0" err="1"/>
              <a:t>mỗi</a:t>
            </a:r>
            <a:r>
              <a:rPr lang="en-US" dirty="0"/>
              <a:t> </a:t>
            </a:r>
            <a:r>
              <a:rPr lang="en-US" dirty="0" err="1"/>
              <a:t>bóng</a:t>
            </a:r>
            <a:r>
              <a:rPr lang="en-US" dirty="0"/>
              <a:t> </a:t>
            </a:r>
            <a:r>
              <a:rPr lang="en-US" dirty="0" err="1">
                <a:solidFill>
                  <a:srgbClr val="FF0000"/>
                </a:solidFill>
              </a:rPr>
              <a:t>đèn</a:t>
            </a:r>
            <a:r>
              <a:rPr lang="en-US" dirty="0"/>
              <a:t> </a:t>
            </a:r>
            <a:r>
              <a:rPr lang="en-US" dirty="0" err="1"/>
              <a:t>khi</a:t>
            </a:r>
            <a:r>
              <a:rPr lang="en-US" dirty="0"/>
              <a:t> </a:t>
            </a:r>
            <a:r>
              <a:rPr lang="en-US" dirty="0" err="1"/>
              <a:t>đó</a:t>
            </a:r>
            <a:endParaRPr lang="en-US" dirty="0"/>
          </a:p>
          <a:p>
            <a:r>
              <a:rPr lang="en-US" dirty="0"/>
              <a:t>c) </a:t>
            </a:r>
            <a:r>
              <a:rPr lang="en-US" dirty="0" err="1"/>
              <a:t>Mắc</a:t>
            </a:r>
            <a:r>
              <a:rPr lang="en-US" dirty="0"/>
              <a:t> </a:t>
            </a:r>
            <a:r>
              <a:rPr lang="en-US" dirty="0" err="1"/>
              <a:t>nối</a:t>
            </a:r>
            <a:r>
              <a:rPr lang="en-US" dirty="0"/>
              <a:t> </a:t>
            </a:r>
            <a:r>
              <a:rPr lang="en-US" dirty="0" err="1"/>
              <a:t>tiếp</a:t>
            </a:r>
            <a:r>
              <a:rPr lang="en-US" dirty="0"/>
              <a:t> </a:t>
            </a:r>
            <a:r>
              <a:rPr lang="en-US" dirty="0" err="1"/>
              <a:t>bóng</a:t>
            </a:r>
            <a:r>
              <a:rPr lang="en-US" dirty="0"/>
              <a:t> </a:t>
            </a:r>
            <a:r>
              <a:rPr lang="en-US" dirty="0" err="1"/>
              <a:t>đèn</a:t>
            </a:r>
            <a:r>
              <a:rPr lang="en-US" dirty="0"/>
              <a:t> </a:t>
            </a:r>
            <a:r>
              <a:rPr lang="en-US" dirty="0" err="1"/>
              <a:t>trên</a:t>
            </a:r>
            <a:r>
              <a:rPr lang="en-US" dirty="0"/>
              <a:t> </a:t>
            </a:r>
            <a:r>
              <a:rPr lang="en-US" dirty="0" err="1"/>
              <a:t>với</a:t>
            </a:r>
            <a:r>
              <a:rPr lang="en-US" dirty="0"/>
              <a:t> </a:t>
            </a:r>
            <a:r>
              <a:rPr lang="en-US" dirty="0" err="1"/>
              <a:t>một</a:t>
            </a:r>
            <a:r>
              <a:rPr lang="en-US" dirty="0"/>
              <a:t> </a:t>
            </a:r>
            <a:r>
              <a:rPr lang="en-US" dirty="0" err="1"/>
              <a:t>bóng</a:t>
            </a:r>
            <a:r>
              <a:rPr lang="en-US" dirty="0"/>
              <a:t> </a:t>
            </a:r>
            <a:r>
              <a:rPr lang="en-US" dirty="0" err="1"/>
              <a:t>đèn</a:t>
            </a:r>
            <a:r>
              <a:rPr lang="en-US" dirty="0"/>
              <a:t> </a:t>
            </a:r>
            <a:r>
              <a:rPr lang="en-US" dirty="0" err="1"/>
              <a:t>dây</a:t>
            </a:r>
            <a:r>
              <a:rPr lang="en-US" dirty="0"/>
              <a:t> </a:t>
            </a:r>
            <a:r>
              <a:rPr lang="en-US" dirty="0" err="1"/>
              <a:t>tóc</a:t>
            </a:r>
            <a:r>
              <a:rPr lang="en-US" dirty="0"/>
              <a:t> </a:t>
            </a:r>
            <a:r>
              <a:rPr lang="en-US" dirty="0" err="1"/>
              <a:t>khác</a:t>
            </a:r>
            <a:r>
              <a:rPr lang="en-US" dirty="0"/>
              <a:t> </a:t>
            </a:r>
            <a:r>
              <a:rPr lang="en-US" dirty="0" err="1"/>
              <a:t>có</a:t>
            </a:r>
            <a:r>
              <a:rPr lang="en-US" dirty="0"/>
              <a:t> </a:t>
            </a:r>
            <a:r>
              <a:rPr lang="en-US" dirty="0" err="1"/>
              <a:t>ghi</a:t>
            </a:r>
            <a:r>
              <a:rPr lang="en-US" dirty="0"/>
              <a:t> </a:t>
            </a:r>
            <a:r>
              <a:rPr lang="en-US" dirty="0" smtClean="0">
                <a:solidFill>
                  <a:srgbClr val="FF0000"/>
                </a:solidFill>
              </a:rPr>
              <a:t>220V–75W</a:t>
            </a:r>
            <a:r>
              <a:rPr lang="en-US" dirty="0" smtClean="0"/>
              <a:t> </a:t>
            </a:r>
            <a:r>
              <a:rPr lang="en-US" dirty="0" err="1" smtClean="0"/>
              <a:t>vào</a:t>
            </a:r>
            <a:r>
              <a:rPr lang="en-US" dirty="0"/>
              <a:t> </a:t>
            </a:r>
            <a:r>
              <a:rPr lang="en-US" dirty="0" smtClean="0"/>
              <a:t>HĐT </a:t>
            </a:r>
            <a:r>
              <a:rPr lang="en-US" dirty="0">
                <a:solidFill>
                  <a:srgbClr val="FF0000"/>
                </a:solidFill>
              </a:rPr>
              <a:t>220V</a:t>
            </a:r>
            <a:r>
              <a:rPr lang="en-US" dirty="0"/>
              <a:t>. </a:t>
            </a:r>
            <a:r>
              <a:rPr lang="en-US" dirty="0" err="1"/>
              <a:t>Hỏi</a:t>
            </a:r>
            <a:r>
              <a:rPr lang="en-US" dirty="0"/>
              <a:t> </a:t>
            </a:r>
            <a:r>
              <a:rPr lang="en-US" dirty="0" err="1"/>
              <a:t>các</a:t>
            </a:r>
            <a:r>
              <a:rPr lang="en-US" dirty="0"/>
              <a:t> </a:t>
            </a:r>
            <a:r>
              <a:rPr lang="en-US" dirty="0" err="1"/>
              <a:t>bóng</a:t>
            </a:r>
            <a:r>
              <a:rPr lang="en-US" dirty="0"/>
              <a:t> </a:t>
            </a:r>
            <a:r>
              <a:rPr lang="en-US" dirty="0" err="1"/>
              <a:t>đèn</a:t>
            </a:r>
            <a:r>
              <a:rPr lang="en-US" dirty="0"/>
              <a:t> </a:t>
            </a:r>
            <a:r>
              <a:rPr lang="en-US" dirty="0" err="1"/>
              <a:t>này</a:t>
            </a:r>
            <a:r>
              <a:rPr lang="en-US" dirty="0"/>
              <a:t> </a:t>
            </a:r>
            <a:r>
              <a:rPr lang="en-US" dirty="0" err="1"/>
              <a:t>có</a:t>
            </a:r>
            <a:r>
              <a:rPr lang="en-US" dirty="0"/>
              <a:t> </a:t>
            </a:r>
            <a:r>
              <a:rPr lang="en-US" dirty="0" err="1"/>
              <a:t>thể</a:t>
            </a:r>
            <a:r>
              <a:rPr lang="en-US" dirty="0"/>
              <a:t> </a:t>
            </a:r>
            <a:r>
              <a:rPr lang="en-US" dirty="0" err="1"/>
              <a:t>bị</a:t>
            </a:r>
            <a:r>
              <a:rPr lang="en-US" dirty="0"/>
              <a:t> </a:t>
            </a:r>
            <a:r>
              <a:rPr lang="en-US" dirty="0" err="1"/>
              <a:t>hỏng</a:t>
            </a:r>
            <a:r>
              <a:rPr lang="en-US" dirty="0"/>
              <a:t> </a:t>
            </a:r>
            <a:r>
              <a:rPr lang="en-US" dirty="0" err="1"/>
              <a:t>không</a:t>
            </a:r>
            <a:r>
              <a:rPr lang="en-US" dirty="0"/>
              <a:t>? </a:t>
            </a:r>
            <a:r>
              <a:rPr lang="en-US" dirty="0" err="1"/>
              <a:t>Nếu</a:t>
            </a:r>
            <a:r>
              <a:rPr lang="en-US" dirty="0"/>
              <a:t> </a:t>
            </a:r>
            <a:r>
              <a:rPr lang="en-US" dirty="0" err="1"/>
              <a:t>không</a:t>
            </a:r>
            <a:r>
              <a:rPr lang="en-US" dirty="0"/>
              <a:t>, </a:t>
            </a:r>
            <a:r>
              <a:rPr lang="en-US" dirty="0" err="1"/>
              <a:t>hãy</a:t>
            </a:r>
            <a:r>
              <a:rPr lang="en-US" dirty="0"/>
              <a:t> </a:t>
            </a:r>
            <a:r>
              <a:rPr lang="en-US" dirty="0" err="1"/>
              <a:t>tính</a:t>
            </a:r>
            <a:r>
              <a:rPr lang="en-US" dirty="0"/>
              <a:t> </a:t>
            </a:r>
            <a:r>
              <a:rPr lang="en-US" dirty="0" err="1">
                <a:solidFill>
                  <a:srgbClr val="FF0000"/>
                </a:solidFill>
              </a:rPr>
              <a:t>công</a:t>
            </a:r>
            <a:r>
              <a:rPr lang="en-US" dirty="0">
                <a:solidFill>
                  <a:srgbClr val="FF0000"/>
                </a:solidFill>
              </a:rPr>
              <a:t> </a:t>
            </a:r>
            <a:r>
              <a:rPr lang="en-US" dirty="0" err="1">
                <a:solidFill>
                  <a:srgbClr val="FF0000"/>
                </a:solidFill>
              </a:rPr>
              <a:t>suất</a:t>
            </a:r>
            <a:r>
              <a:rPr lang="en-US" dirty="0">
                <a:solidFill>
                  <a:srgbClr val="FF0000"/>
                </a:solidFill>
              </a:rPr>
              <a:t> </a:t>
            </a:r>
            <a:r>
              <a:rPr lang="en-US" dirty="0" err="1"/>
              <a:t>của</a:t>
            </a:r>
            <a:r>
              <a:rPr lang="en-US" dirty="0"/>
              <a:t> </a:t>
            </a:r>
            <a:r>
              <a:rPr lang="en-US" dirty="0" err="1">
                <a:solidFill>
                  <a:srgbClr val="FF0000"/>
                </a:solidFill>
              </a:rPr>
              <a:t>đoạn</a:t>
            </a:r>
            <a:r>
              <a:rPr lang="en-US" dirty="0">
                <a:solidFill>
                  <a:srgbClr val="FF0000"/>
                </a:solidFill>
              </a:rPr>
              <a:t> </a:t>
            </a:r>
            <a:r>
              <a:rPr lang="en-US" dirty="0" err="1">
                <a:solidFill>
                  <a:srgbClr val="FF0000"/>
                </a:solidFill>
              </a:rPr>
              <a:t>mạch</a:t>
            </a:r>
            <a:r>
              <a:rPr lang="en-US" dirty="0">
                <a:solidFill>
                  <a:srgbClr val="FF0000"/>
                </a:solidFill>
              </a:rPr>
              <a:t> </a:t>
            </a:r>
            <a:r>
              <a:rPr lang="en-US" dirty="0" err="1"/>
              <a:t>này</a:t>
            </a:r>
            <a:r>
              <a:rPr lang="en-US" dirty="0"/>
              <a:t> </a:t>
            </a:r>
            <a:r>
              <a:rPr lang="en-US" dirty="0" err="1"/>
              <a:t>và</a:t>
            </a:r>
            <a:r>
              <a:rPr lang="en-US" dirty="0"/>
              <a:t> </a:t>
            </a:r>
            <a:r>
              <a:rPr lang="en-US" dirty="0" err="1">
                <a:solidFill>
                  <a:srgbClr val="FF0000"/>
                </a:solidFill>
              </a:rPr>
              <a:t>công</a:t>
            </a:r>
            <a:r>
              <a:rPr lang="en-US" dirty="0">
                <a:solidFill>
                  <a:srgbClr val="FF0000"/>
                </a:solidFill>
              </a:rPr>
              <a:t> </a:t>
            </a:r>
            <a:r>
              <a:rPr lang="en-US" dirty="0" err="1">
                <a:solidFill>
                  <a:srgbClr val="FF0000"/>
                </a:solidFill>
              </a:rPr>
              <a:t>suất</a:t>
            </a:r>
            <a:r>
              <a:rPr lang="en-US" dirty="0">
                <a:solidFill>
                  <a:srgbClr val="FF0000"/>
                </a:solidFill>
              </a:rPr>
              <a:t> </a:t>
            </a:r>
            <a:r>
              <a:rPr lang="en-US" dirty="0" err="1"/>
              <a:t>của</a:t>
            </a:r>
            <a:r>
              <a:rPr lang="en-US" dirty="0"/>
              <a:t> </a:t>
            </a:r>
            <a:r>
              <a:rPr lang="en-US" dirty="0" err="1"/>
              <a:t>mỗi</a:t>
            </a:r>
            <a:r>
              <a:rPr lang="en-US" dirty="0"/>
              <a:t> </a:t>
            </a:r>
            <a:r>
              <a:rPr lang="en-US" dirty="0" err="1">
                <a:solidFill>
                  <a:srgbClr val="FF0000"/>
                </a:solidFill>
              </a:rPr>
              <a:t>đèn</a:t>
            </a:r>
            <a:r>
              <a:rPr lang="en-US" dirty="0"/>
              <a:t>.</a:t>
            </a:r>
          </a:p>
          <a:p>
            <a:r>
              <a:rPr lang="en-US" dirty="0"/>
              <a:t> </a:t>
            </a:r>
            <a:r>
              <a:rPr lang="en-US" dirty="0" smtClean="0"/>
              <a:t>Cho </a:t>
            </a:r>
            <a:r>
              <a:rPr lang="en-US" dirty="0" err="1"/>
              <a:t>rằng</a:t>
            </a:r>
            <a:r>
              <a:rPr lang="en-US" dirty="0"/>
              <a:t> </a:t>
            </a:r>
            <a:r>
              <a:rPr lang="en-US" dirty="0" err="1"/>
              <a:t>điện</a:t>
            </a:r>
            <a:r>
              <a:rPr lang="en-US" dirty="0"/>
              <a:t> </a:t>
            </a:r>
            <a:r>
              <a:rPr lang="en-US" dirty="0" err="1"/>
              <a:t>trở</a:t>
            </a:r>
            <a:r>
              <a:rPr lang="en-US" dirty="0"/>
              <a:t> </a:t>
            </a:r>
            <a:r>
              <a:rPr lang="en-US" dirty="0" err="1"/>
              <a:t>của</a:t>
            </a:r>
            <a:r>
              <a:rPr lang="en-US" dirty="0"/>
              <a:t> </a:t>
            </a:r>
            <a:r>
              <a:rPr lang="en-US" dirty="0" err="1"/>
              <a:t>các</a:t>
            </a:r>
            <a:r>
              <a:rPr lang="en-US" dirty="0"/>
              <a:t> </a:t>
            </a:r>
            <a:r>
              <a:rPr lang="en-US" dirty="0" err="1"/>
              <a:t>bóng</a:t>
            </a:r>
            <a:r>
              <a:rPr lang="en-US" dirty="0"/>
              <a:t> </a:t>
            </a:r>
            <a:r>
              <a:rPr lang="en-US" dirty="0" err="1"/>
              <a:t>đèn</a:t>
            </a:r>
            <a:r>
              <a:rPr lang="en-US" dirty="0"/>
              <a:t> </a:t>
            </a:r>
            <a:r>
              <a:rPr lang="en-US" dirty="0" err="1"/>
              <a:t>trong</a:t>
            </a:r>
            <a:r>
              <a:rPr lang="en-US" dirty="0"/>
              <a:t> </a:t>
            </a:r>
            <a:r>
              <a:rPr lang="en-US" dirty="0" err="1"/>
              <a:t>trường</a:t>
            </a:r>
            <a:r>
              <a:rPr lang="en-US" dirty="0"/>
              <a:t> </a:t>
            </a:r>
            <a:r>
              <a:rPr lang="en-US" dirty="0" err="1"/>
              <a:t>hợp</a:t>
            </a:r>
            <a:r>
              <a:rPr lang="en-US" dirty="0"/>
              <a:t> b </a:t>
            </a:r>
            <a:r>
              <a:rPr lang="en-US" dirty="0" err="1"/>
              <a:t>và</a:t>
            </a:r>
            <a:r>
              <a:rPr lang="en-US" dirty="0"/>
              <a:t> c </a:t>
            </a:r>
            <a:r>
              <a:rPr lang="en-US" dirty="0" err="1"/>
              <a:t>trên</a:t>
            </a:r>
            <a:r>
              <a:rPr lang="en-US" dirty="0"/>
              <a:t> </a:t>
            </a:r>
            <a:r>
              <a:rPr lang="en-US" dirty="0" err="1"/>
              <a:t>đây</a:t>
            </a:r>
            <a:r>
              <a:rPr lang="en-US" dirty="0"/>
              <a:t> </a:t>
            </a:r>
            <a:r>
              <a:rPr lang="en-US" dirty="0" err="1"/>
              <a:t>có</a:t>
            </a:r>
            <a:r>
              <a:rPr lang="en-US" dirty="0"/>
              <a:t> </a:t>
            </a:r>
            <a:r>
              <a:rPr lang="en-US" dirty="0" err="1"/>
              <a:t>giá</a:t>
            </a:r>
            <a:r>
              <a:rPr lang="en-US" dirty="0"/>
              <a:t> </a:t>
            </a:r>
            <a:r>
              <a:rPr lang="en-US" dirty="0" err="1"/>
              <a:t>trị</a:t>
            </a:r>
            <a:r>
              <a:rPr lang="en-US" dirty="0"/>
              <a:t> </a:t>
            </a:r>
            <a:r>
              <a:rPr lang="en-US" dirty="0" err="1"/>
              <a:t>như</a:t>
            </a:r>
            <a:r>
              <a:rPr lang="en-US" dirty="0"/>
              <a:t> </a:t>
            </a:r>
            <a:r>
              <a:rPr lang="en-US" dirty="0" err="1"/>
              <a:t>khi</a:t>
            </a:r>
            <a:r>
              <a:rPr lang="en-US" dirty="0"/>
              <a:t> </a:t>
            </a:r>
            <a:r>
              <a:rPr lang="en-US" dirty="0" err="1"/>
              <a:t>chúng</a:t>
            </a:r>
            <a:r>
              <a:rPr lang="en-US" dirty="0"/>
              <a:t> </a:t>
            </a:r>
            <a:r>
              <a:rPr lang="en-US" dirty="0" err="1"/>
              <a:t>sáng</a:t>
            </a:r>
            <a:r>
              <a:rPr lang="en-US" dirty="0"/>
              <a:t> </a:t>
            </a:r>
            <a:r>
              <a:rPr lang="en-US" dirty="0" err="1"/>
              <a:t>bình</a:t>
            </a:r>
            <a:r>
              <a:rPr lang="en-US" dirty="0"/>
              <a:t> </a:t>
            </a:r>
            <a:r>
              <a:rPr lang="en-US" dirty="0" err="1"/>
              <a:t>thường</a:t>
            </a:r>
            <a:endParaRPr lang="en-US" dirty="0"/>
          </a:p>
        </p:txBody>
      </p:sp>
      <p:sp>
        <p:nvSpPr>
          <p:cNvPr id="113717" name="Text Box 53"/>
          <p:cNvSpPr txBox="1">
            <a:spLocks noChangeArrowheads="1"/>
          </p:cNvSpPr>
          <p:nvPr/>
        </p:nvSpPr>
        <p:spPr bwMode="auto">
          <a:xfrm>
            <a:off x="248560" y="2498079"/>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a:solidFill>
                  <a:srgbClr val="0070C0"/>
                </a:solidFill>
                <a:latin typeface="Times New Roman" panose="02020603050405020304" pitchFamily="18" charset="0"/>
              </a:rPr>
              <a:t>Tóm tắt: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flipH="1">
            <a:off x="2215936" y="2577615"/>
            <a:ext cx="2174" cy="4280385"/>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198457" y="2563605"/>
            <a:ext cx="7998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smtClean="0">
                <a:solidFill>
                  <a:srgbClr val="0070C0"/>
                </a:solidFill>
                <a:latin typeface="Times New Roman" panose="02020603050405020304" pitchFamily="18" charset="0"/>
              </a:rPr>
              <a:t>Giải:</a:t>
            </a:r>
            <a:endParaRPr lang="en-US" altLang="vi-VN" sz="2000" b="1" u="sng" dirty="0">
              <a:solidFill>
                <a:srgbClr val="0070C0"/>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rgbClr val="0070C0"/>
                </a:solidFill>
                <a:effectLst/>
              </a:rPr>
              <a:t>  </a:t>
            </a:r>
            <a:r>
              <a:rPr kumimoji="0" lang="en-US" altLang="en-US" sz="3300" b="1" i="0" u="none" strike="noStrike" cap="none" normalizeH="0" baseline="0" dirty="0" smtClean="0">
                <a:ln>
                  <a:noFill/>
                </a:ln>
                <a:solidFill>
                  <a:srgbClr val="0070C0"/>
                </a:solidFill>
                <a:effectLst/>
                <a:latin typeface="Arial" panose="020B0604020202020204" pitchFamily="34" charset="0"/>
              </a:rPr>
              <a:t> </a:t>
            </a:r>
            <a:endParaRPr kumimoji="0" lang="en-US" altLang="en-US" sz="1800" b="1" i="0" u="none" strike="noStrike" cap="none" normalizeH="0" baseline="0" dirty="0" smtClean="0">
              <a:ln>
                <a:noFill/>
              </a:ln>
              <a:solidFill>
                <a:srgbClr val="0070C0"/>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171783" y="2734864"/>
                <a:ext cx="2394635" cy="4247317"/>
              </a:xfrm>
              <a:prstGeom prst="rect">
                <a:avLst/>
              </a:prstGeom>
            </p:spPr>
            <p:txBody>
              <a:bodyPr wrap="square">
                <a:spAutoFit/>
              </a:bodyPr>
              <a:lstStyle/>
              <a:p>
                <a:pPr marL="30480" marR="30480" algn="just">
                  <a:lnSpc>
                    <a:spcPct val="150000"/>
                  </a:lnSpc>
                </a:pPr>
                <a14:m>
                  <m:oMath xmlns:m="http://schemas.openxmlformats.org/officeDocument/2006/math">
                    <m:sSub>
                      <m:sSubPr>
                        <m:ctrlPr>
                          <a:rPr lang="en-US" sz="1500" b="1" i="1" dirty="0" smtClean="0">
                            <a:solidFill>
                              <a:srgbClr val="0070C0"/>
                            </a:solidFill>
                            <a:latin typeface="Cambria Math" panose="02040503050406030204" pitchFamily="18" charset="0"/>
                            <a:cs typeface="Times New Roman" panose="02020603050405020304" pitchFamily="18" charset="0"/>
                          </a:rPr>
                        </m:ctrlPr>
                      </m:sSubPr>
                      <m:e>
                        <m:r>
                          <a:rPr lang="en-US" sz="1500" b="1" i="1" dirty="0">
                            <a:solidFill>
                              <a:srgbClr val="0070C0"/>
                            </a:solidFill>
                            <a:latin typeface="Cambria Math" panose="02040503050406030204" pitchFamily="18" charset="0"/>
                            <a:cs typeface="Times New Roman" panose="02020603050405020304" pitchFamily="18" charset="0"/>
                          </a:rPr>
                          <m:t>Đ</m:t>
                        </m:r>
                      </m:e>
                      <m:sub>
                        <m:r>
                          <a:rPr lang="en-US" sz="1500" b="1" i="1" dirty="0">
                            <a:solidFill>
                              <a:srgbClr val="0070C0"/>
                            </a:solidFill>
                            <a:latin typeface="Cambria Math" panose="02040503050406030204" pitchFamily="18" charset="0"/>
                            <a:cs typeface="Times New Roman" panose="02020603050405020304" pitchFamily="18" charset="0"/>
                          </a:rPr>
                          <m:t>𝟏</m:t>
                        </m:r>
                      </m:sub>
                    </m:sSub>
                  </m:oMath>
                </a14:m>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1500" b="1" i="1" dirty="0">
                            <a:solidFill>
                              <a:srgbClr val="0070C0"/>
                            </a:solidFill>
                            <a:latin typeface="Cambria Math" panose="02040503050406030204" pitchFamily="18" charset="0"/>
                            <a:cs typeface="Times New Roman" panose="02020603050405020304" pitchFamily="18" charset="0"/>
                          </a:rPr>
                        </m:ctrlPr>
                      </m:sSubPr>
                      <m:e>
                        <m:r>
                          <a:rPr lang="en-US" sz="1500" b="1" i="1" dirty="0">
                            <a:solidFill>
                              <a:srgbClr val="0070C0"/>
                            </a:solidFill>
                            <a:latin typeface="Cambria Math" panose="02040503050406030204" pitchFamily="18" charset="0"/>
                            <a:cs typeface="Times New Roman" panose="02020603050405020304" pitchFamily="18" charset="0"/>
                          </a:rPr>
                          <m:t>Đ</m:t>
                        </m:r>
                      </m:e>
                      <m:sub>
                        <m:r>
                          <a:rPr lang="en-US" sz="1500" b="1" i="1" dirty="0">
                            <a:solidFill>
                              <a:srgbClr val="0070C0"/>
                            </a:solidFill>
                            <a:latin typeface="Cambria Math" panose="02040503050406030204" pitchFamily="18" charset="0"/>
                            <a:cs typeface="Times New Roman" panose="02020603050405020304" pitchFamily="18" charset="0"/>
                          </a:rPr>
                          <m:t>𝟐</m:t>
                        </m:r>
                      </m:sub>
                    </m:sSub>
                  </m:oMath>
                </a14:m>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220V - 100W </a:t>
                </a:r>
              </a:p>
              <a:p>
                <a:pPr marL="30480" marR="30480" algn="just">
                  <a:lnSpc>
                    <a:spcPct val="150000"/>
                  </a:lnSpc>
                </a:pPr>
                <a14:m>
                  <m:oMath xmlns:m="http://schemas.openxmlformats.org/officeDocument/2006/math">
                    <m:sSub>
                      <m:sSubPr>
                        <m:ctrlPr>
                          <a:rPr lang="en-US" sz="1500" b="1" i="1" dirty="0">
                            <a:solidFill>
                              <a:srgbClr val="0070C0"/>
                            </a:solidFill>
                            <a:latin typeface="Cambria Math" panose="02040503050406030204" pitchFamily="18" charset="0"/>
                            <a:cs typeface="Times New Roman" panose="02020603050405020304" pitchFamily="18" charset="0"/>
                          </a:rPr>
                        </m:ctrlPr>
                      </m:sSubPr>
                      <m:e>
                        <m:r>
                          <a:rPr lang="en-US" sz="1500" b="1" i="1" dirty="0">
                            <a:solidFill>
                              <a:srgbClr val="0070C0"/>
                            </a:solidFill>
                            <a:latin typeface="Cambria Math" panose="02040503050406030204" pitchFamily="18" charset="0"/>
                            <a:cs typeface="Times New Roman" panose="02020603050405020304" pitchFamily="18" charset="0"/>
                          </a:rPr>
                          <m:t>Đ</m:t>
                        </m:r>
                      </m:e>
                      <m:sub>
                        <m:r>
                          <a:rPr lang="en-US" sz="1500" b="1" i="1" dirty="0" smtClean="0">
                            <a:solidFill>
                              <a:srgbClr val="0070C0"/>
                            </a:solidFill>
                            <a:latin typeface="Cambria Math" panose="02040503050406030204" pitchFamily="18" charset="0"/>
                            <a:cs typeface="Times New Roman" panose="02020603050405020304" pitchFamily="18" charset="0"/>
                          </a:rPr>
                          <m:t>𝟑</m:t>
                        </m:r>
                      </m:sub>
                    </m:sSub>
                  </m:oMath>
                </a14:m>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220V - 75W </a:t>
                </a:r>
                <a:endPar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ct val="150000"/>
                  </a:lnSpc>
                </a:pP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t </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4h.30ngày </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120h</a:t>
                </a:r>
              </a:p>
              <a:p>
                <a:pPr marL="30480" marR="30480" algn="just">
                  <a:lnSpc>
                    <a:spcPct val="150000"/>
                  </a:lnSpc>
                </a:pP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a/ </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A</a:t>
                </a:r>
                <a:r>
                  <a:rPr lang="en-US" sz="1500" b="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1</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endParaRPr lang="en-US" sz="15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pP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b) </a:t>
                </a:r>
                <a14:m>
                  <m:oMath xmlns:m="http://schemas.openxmlformats.org/officeDocument/2006/math">
                    <m:sSub>
                      <m:sSubPr>
                        <m:ctrlPr>
                          <a:rPr lang="en-US" sz="1500" b="1" i="1" dirty="0">
                            <a:solidFill>
                              <a:srgbClr val="0070C0"/>
                            </a:solidFill>
                            <a:latin typeface="Cambria Math" panose="02040503050406030204" pitchFamily="18" charset="0"/>
                            <a:cs typeface="Times New Roman" panose="02020603050405020304" pitchFamily="18" charset="0"/>
                          </a:rPr>
                        </m:ctrlPr>
                      </m:sSubPr>
                      <m:e>
                        <m:r>
                          <a:rPr lang="en-US" sz="1500" b="1" i="1" dirty="0">
                            <a:solidFill>
                              <a:srgbClr val="0070C0"/>
                            </a:solidFill>
                            <a:latin typeface="Cambria Math" panose="02040503050406030204" pitchFamily="18" charset="0"/>
                            <a:cs typeface="Times New Roman" panose="02020603050405020304" pitchFamily="18" charset="0"/>
                          </a:rPr>
                          <m:t>Đ</m:t>
                        </m:r>
                      </m:e>
                      <m:sub>
                        <m:r>
                          <a:rPr lang="en-US" sz="1500" b="1" i="1" dirty="0">
                            <a:solidFill>
                              <a:srgbClr val="0070C0"/>
                            </a:solidFill>
                            <a:latin typeface="Cambria Math" panose="02040503050406030204" pitchFamily="18" charset="0"/>
                            <a:cs typeface="Times New Roman" panose="02020603050405020304" pitchFamily="18" charset="0"/>
                          </a:rPr>
                          <m:t>𝟏</m:t>
                        </m:r>
                      </m:sub>
                    </m:sSub>
                  </m:oMath>
                </a14:m>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nt </a:t>
                </a:r>
                <a14:m>
                  <m:oMath xmlns:m="http://schemas.openxmlformats.org/officeDocument/2006/math">
                    <m:sSub>
                      <m:sSubPr>
                        <m:ctrlPr>
                          <a:rPr lang="en-US" sz="1500" b="1" i="1" dirty="0">
                            <a:solidFill>
                              <a:srgbClr val="0070C0"/>
                            </a:solidFill>
                            <a:latin typeface="Cambria Math" panose="02040503050406030204" pitchFamily="18" charset="0"/>
                            <a:cs typeface="Times New Roman" panose="02020603050405020304" pitchFamily="18" charset="0"/>
                          </a:rPr>
                        </m:ctrlPr>
                      </m:sSubPr>
                      <m:e>
                        <m:r>
                          <a:rPr lang="en-US" sz="1500" b="1" i="1" dirty="0">
                            <a:solidFill>
                              <a:srgbClr val="0070C0"/>
                            </a:solidFill>
                            <a:latin typeface="Cambria Math" panose="02040503050406030204" pitchFamily="18" charset="0"/>
                            <a:cs typeface="Times New Roman" panose="02020603050405020304" pitchFamily="18" charset="0"/>
                          </a:rPr>
                          <m:t>Đ</m:t>
                        </m:r>
                      </m:e>
                      <m:sub>
                        <m:r>
                          <a:rPr lang="en-US" sz="1500" b="1" i="1" dirty="0">
                            <a:solidFill>
                              <a:srgbClr val="0070C0"/>
                            </a:solidFill>
                            <a:latin typeface="Cambria Math" panose="02040503050406030204" pitchFamily="18" charset="0"/>
                            <a:cs typeface="Times New Roman" panose="02020603050405020304" pitchFamily="18" charset="0"/>
                          </a:rPr>
                          <m:t>𝟐</m:t>
                        </m:r>
                      </m:sub>
                    </m:sSub>
                  </m:oMath>
                </a14:m>
                <a:endParaRPr lang="vi-VN" sz="1500" b="1" dirty="0">
                  <a:solidFill>
                    <a:srgbClr val="0070C0"/>
                  </a:solidFill>
                </a:endParaRPr>
              </a:p>
              <a:p>
                <a:pPr marL="30480" marR="30480" algn="just">
                  <a:lnSpc>
                    <a:spcPct val="150000"/>
                  </a:lnSpc>
                </a:pP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U </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220V</a:t>
                </a:r>
              </a:p>
              <a:p>
                <a:pPr marL="30480" marR="30480" algn="just">
                  <a:lnSpc>
                    <a:spcPct val="150000"/>
                  </a:lnSpc>
                </a:pPr>
                <a:r>
                  <a:rPr lang="en-US" altLang="vi-VN" sz="1500" b="1" dirty="0" smtClean="0">
                    <a:solidFill>
                      <a:srgbClr val="0070C0"/>
                    </a:solidFill>
                    <a:latin typeface="VNI-Script" pitchFamily="2" charset="0"/>
                  </a:rPr>
                  <a:t>P </a:t>
                </a:r>
                <a:r>
                  <a:rPr lang="en-US" sz="1500"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b</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p>
              <a:p>
                <a:pPr marL="30480" marR="30480" algn="just">
                  <a:lnSpc>
                    <a:spcPct val="150000"/>
                  </a:lnSpc>
                </a:pPr>
                <a:r>
                  <a:rPr lang="en-US" altLang="vi-VN" sz="1500" b="1" dirty="0">
                    <a:solidFill>
                      <a:srgbClr val="0070C0"/>
                    </a:solidFill>
                    <a:latin typeface="VNI-Script" pitchFamily="2" charset="0"/>
                  </a:rPr>
                  <a:t>P </a:t>
                </a:r>
                <a:r>
                  <a:rPr lang="en-US" sz="1500"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1b</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sz="1500" b="1" dirty="0">
                    <a:solidFill>
                      <a:srgbClr val="0070C0"/>
                    </a:solidFill>
                    <a:latin typeface="VNI-Script" pitchFamily="2" charset="0"/>
                  </a:rPr>
                  <a:t>P </a:t>
                </a:r>
                <a:r>
                  <a:rPr lang="en-US" sz="1500"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2b</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endParaRPr lang="en-US" sz="15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pP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c) </a:t>
                </a:r>
                <a14:m>
                  <m:oMath xmlns:m="http://schemas.openxmlformats.org/officeDocument/2006/math">
                    <m:sSub>
                      <m:sSubPr>
                        <m:ctrlPr>
                          <a:rPr lang="en-US" sz="1500" b="1" i="1" dirty="0">
                            <a:solidFill>
                              <a:srgbClr val="0070C0"/>
                            </a:solidFill>
                            <a:latin typeface="Cambria Math" panose="02040503050406030204" pitchFamily="18" charset="0"/>
                            <a:cs typeface="Times New Roman" panose="02020603050405020304" pitchFamily="18" charset="0"/>
                          </a:rPr>
                        </m:ctrlPr>
                      </m:sSubPr>
                      <m:e>
                        <m:r>
                          <a:rPr lang="en-US" sz="1500" b="1" i="1" dirty="0">
                            <a:solidFill>
                              <a:srgbClr val="0070C0"/>
                            </a:solidFill>
                            <a:latin typeface="Cambria Math" panose="02040503050406030204" pitchFamily="18" charset="0"/>
                            <a:cs typeface="Times New Roman" panose="02020603050405020304" pitchFamily="18" charset="0"/>
                          </a:rPr>
                          <m:t>Đ</m:t>
                        </m:r>
                      </m:e>
                      <m:sub>
                        <m:r>
                          <a:rPr lang="en-US" sz="1500" b="1" i="1" dirty="0">
                            <a:solidFill>
                              <a:srgbClr val="0070C0"/>
                            </a:solidFill>
                            <a:latin typeface="Cambria Math" panose="02040503050406030204" pitchFamily="18" charset="0"/>
                            <a:cs typeface="Times New Roman" panose="02020603050405020304" pitchFamily="18" charset="0"/>
                          </a:rPr>
                          <m:t>𝟏</m:t>
                        </m:r>
                      </m:sub>
                    </m:sSub>
                  </m:oMath>
                </a14:m>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nt </a:t>
                </a:r>
                <a14:m>
                  <m:oMath xmlns:m="http://schemas.openxmlformats.org/officeDocument/2006/math">
                    <m:sSub>
                      <m:sSubPr>
                        <m:ctrlPr>
                          <a:rPr lang="en-US" sz="1500" b="1" i="1" dirty="0">
                            <a:solidFill>
                              <a:srgbClr val="0070C0"/>
                            </a:solidFill>
                            <a:latin typeface="Cambria Math" panose="02040503050406030204" pitchFamily="18" charset="0"/>
                            <a:cs typeface="Times New Roman" panose="02020603050405020304" pitchFamily="18" charset="0"/>
                          </a:rPr>
                        </m:ctrlPr>
                      </m:sSubPr>
                      <m:e>
                        <m:r>
                          <a:rPr lang="en-US" sz="1500" b="1" i="1" dirty="0">
                            <a:solidFill>
                              <a:srgbClr val="0070C0"/>
                            </a:solidFill>
                            <a:latin typeface="Cambria Math" panose="02040503050406030204" pitchFamily="18" charset="0"/>
                            <a:cs typeface="Times New Roman" panose="02020603050405020304" pitchFamily="18" charset="0"/>
                          </a:rPr>
                          <m:t>Đ</m:t>
                        </m:r>
                      </m:e>
                      <m:sub>
                        <m:r>
                          <a:rPr lang="en-US" sz="1500" b="1" i="1" dirty="0" smtClean="0">
                            <a:solidFill>
                              <a:srgbClr val="0070C0"/>
                            </a:solidFill>
                            <a:latin typeface="Cambria Math" panose="02040503050406030204" pitchFamily="18" charset="0"/>
                            <a:cs typeface="Times New Roman" panose="02020603050405020304" pitchFamily="18" charset="0"/>
                          </a:rPr>
                          <m:t>𝟑</m:t>
                        </m:r>
                      </m:sub>
                    </m:sSub>
                  </m:oMath>
                </a14:m>
                <a:endPar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ct val="150000"/>
                  </a:lnSpc>
                </a:pP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Đèn </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3 hỏng </a:t>
                </a: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không?</a:t>
                </a:r>
              </a:p>
              <a:p>
                <a:pPr marL="30480" marR="30480" algn="just">
                  <a:lnSpc>
                    <a:spcPct val="150000"/>
                  </a:lnSpc>
                </a:pPr>
                <a:r>
                  <a:rPr lang="en-US" altLang="vi-VN" sz="1500" b="1" dirty="0" smtClean="0">
                    <a:solidFill>
                      <a:srgbClr val="0070C0"/>
                    </a:solidFill>
                    <a:latin typeface="VNI-Script" pitchFamily="2" charset="0"/>
                  </a:rPr>
                  <a:t>P </a:t>
                </a:r>
                <a:r>
                  <a:rPr lang="en-US" sz="1500"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p>
              <a:p>
                <a:pPr marL="30480" marR="30480" algn="just">
                  <a:lnSpc>
                    <a:spcPct val="150000"/>
                  </a:lnSpc>
                </a:pPr>
                <a:r>
                  <a:rPr lang="en-US" altLang="vi-VN" sz="1500" b="1" dirty="0">
                    <a:solidFill>
                      <a:srgbClr val="0070C0"/>
                    </a:solidFill>
                    <a:latin typeface="VNI-Script" pitchFamily="2" charset="0"/>
                  </a:rPr>
                  <a:t>P </a:t>
                </a:r>
                <a:r>
                  <a:rPr lang="en-US" sz="1500" b="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1</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sz="1500" b="1" dirty="0">
                    <a:solidFill>
                      <a:srgbClr val="0070C0"/>
                    </a:solidFill>
                    <a:latin typeface="VNI-Script" pitchFamily="2" charset="0"/>
                  </a:rPr>
                  <a:t>P </a:t>
                </a:r>
                <a:r>
                  <a:rPr lang="en-US" sz="1500" b="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r>
                  <a:rPr lang="en-US" sz="1500"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sz="1500"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endParaRPr lang="en-US" sz="15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171783" y="2734864"/>
                <a:ext cx="2394635" cy="4247317"/>
              </a:xfrm>
              <a:prstGeom prst="rect">
                <a:avLst/>
              </a:prstGeom>
              <a:blipFill>
                <a:blip r:embed="rId2"/>
                <a:stretch>
                  <a:fillRect/>
                </a:stretch>
              </a:blipFill>
            </p:spPr>
            <p:txBody>
              <a:bodyPr/>
              <a:lstStyle/>
              <a:p>
                <a:r>
                  <a:rPr lang="vi-VN">
                    <a:noFill/>
                  </a:rPr>
                  <a:t> </a:t>
                </a:r>
              </a:p>
            </p:txBody>
          </p:sp>
        </mc:Fallback>
      </mc:AlternateContent>
      <p:cxnSp>
        <p:nvCxnSpPr>
          <p:cNvPr id="12" name="Straight Connector 11"/>
          <p:cNvCxnSpPr/>
          <p:nvPr/>
        </p:nvCxnSpPr>
        <p:spPr>
          <a:xfrm>
            <a:off x="6714276" y="2619343"/>
            <a:ext cx="13349" cy="4280385"/>
          </a:xfrm>
          <a:prstGeom prst="line">
            <a:avLst/>
          </a:prstGeom>
          <a:ln w="38100"/>
        </p:spPr>
        <p:style>
          <a:lnRef idx="1">
            <a:schemeClr val="dk1"/>
          </a:lnRef>
          <a:fillRef idx="0">
            <a:schemeClr val="dk1"/>
          </a:fillRef>
          <a:effectRef idx="0">
            <a:schemeClr val="dk1"/>
          </a:effectRef>
          <a:fontRef idx="minor">
            <a:schemeClr val="tx1"/>
          </a:fontRef>
        </p:style>
      </p:cxnSp>
      <p:sp>
        <p:nvSpPr>
          <p:cNvPr id="7" name="Rectangle 4"/>
          <p:cNvSpPr>
            <a:spLocks noChangeArrowheads="1"/>
          </p:cNvSpPr>
          <p:nvPr/>
        </p:nvSpPr>
        <p:spPr bwMode="auto">
          <a:xfrm>
            <a:off x="2914338" y="6478672"/>
            <a:ext cx="42550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 </a:t>
            </a:r>
            <a:endParaRPr kumimoji="0" lang="en-US" altLang="en-US" sz="1800" b="1" i="0" u="none" strike="noStrike" cap="none" normalizeH="0" baseline="0" dirty="0" smtClean="0">
              <a:ln>
                <a:noFill/>
              </a:ln>
              <a:solidFill>
                <a:srgbClr val="0070C0"/>
              </a:solidFill>
              <a:effectLst/>
              <a:latin typeface="Arial" panose="020B0604020202020204" pitchFamily="34" charset="0"/>
            </a:endParaRPr>
          </a:p>
        </p:txBody>
      </p:sp>
      <p:sp>
        <p:nvSpPr>
          <p:cNvPr id="17" name="Rectangle 16"/>
          <p:cNvSpPr/>
          <p:nvPr/>
        </p:nvSpPr>
        <p:spPr>
          <a:xfrm>
            <a:off x="2992522" y="2827381"/>
            <a:ext cx="2245166" cy="507831"/>
          </a:xfrm>
          <a:prstGeom prst="rect">
            <a:avLst/>
          </a:prstGeom>
        </p:spPr>
        <p:txBody>
          <a:bodyPr wrap="none">
            <a:spAutoFit/>
          </a:bodyPr>
          <a:lstStyle/>
          <a:p>
            <a:pPr marL="30480" marR="30480" algn="just">
              <a:lnSpc>
                <a:spcPct val="150000"/>
              </a:lnSpc>
            </a:pPr>
            <a:r>
              <a:rPr lang="en-US"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đmĐ1</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Đ1 </a:t>
            </a:r>
            <a:r>
              <a:rPr lang="en-US"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220V</a:t>
            </a:r>
          </a:p>
        </p:txBody>
      </p:sp>
      <p:sp>
        <p:nvSpPr>
          <p:cNvPr id="18" name="Rectangle 17"/>
          <p:cNvSpPr/>
          <p:nvPr/>
        </p:nvSpPr>
        <p:spPr>
          <a:xfrm>
            <a:off x="2938167" y="3293876"/>
            <a:ext cx="3321951" cy="369332"/>
          </a:xfrm>
          <a:prstGeom prst="rect">
            <a:avLst/>
          </a:prstGeom>
        </p:spPr>
        <p:txBody>
          <a:bodyPr wrap="square">
            <a:spAutoFit/>
          </a:bodyPr>
          <a:lstStyle/>
          <a:p>
            <a:pPr eaLnBrk="0" fontAlgn="base" hangingPunct="0">
              <a:spcBef>
                <a:spcPct val="0"/>
              </a:spcBef>
              <a:spcAft>
                <a:spcPct val="0"/>
              </a:spcAft>
            </a:pPr>
            <a:r>
              <a:rPr lang="en-US" altLang="vi-VN" b="1" dirty="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đmĐ1</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b="1" dirty="0">
                <a:solidFill>
                  <a:srgbClr val="0070C0"/>
                </a:solidFill>
                <a:latin typeface="VNI-Script" pitchFamily="2" charset="0"/>
              </a:rPr>
              <a:t>P </a:t>
            </a:r>
            <a:r>
              <a:rPr lang="en-US" altLang="vi-VN" b="1" baseline="-25000" dirty="0" smtClean="0">
                <a:solidFill>
                  <a:srgbClr val="0070C0"/>
                </a:solidFill>
                <a:latin typeface="Arial" panose="020B0604020202020204" pitchFamily="34" charset="0"/>
                <a:cs typeface="Times New Roman" panose="02020603050405020304" pitchFamily="18" charset="0"/>
              </a:rPr>
              <a:t>Đ1</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=100W=0,1kW</a:t>
            </a:r>
            <a:endParaRPr lang="en-US"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p:cNvSpPr/>
          <p:nvPr/>
        </p:nvSpPr>
        <p:spPr>
          <a:xfrm>
            <a:off x="2834465" y="2590768"/>
            <a:ext cx="3803024" cy="369332"/>
          </a:xfrm>
          <a:prstGeom prst="rect">
            <a:avLst/>
          </a:prstGeom>
        </p:spPr>
        <p:txBody>
          <a:bodyPr wrap="square">
            <a:spAutoFit/>
          </a:bodyPr>
          <a:lstStyle/>
          <a:p>
            <a:pPr lvl="0" eaLnBrk="0" fontAlgn="base" hangingPunct="0">
              <a:spcBef>
                <a:spcPct val="0"/>
              </a:spcBef>
              <a:spcAft>
                <a:spcPct val="0"/>
              </a:spcAft>
            </a:pP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a/ Đèn 1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sáng bình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thường nên: </a:t>
            </a:r>
            <a:endPar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endParaRPr>
          </a:p>
        </p:txBody>
      </p:sp>
      <p:sp>
        <p:nvSpPr>
          <p:cNvPr id="20" name="Rectangle 19"/>
          <p:cNvSpPr/>
          <p:nvPr/>
        </p:nvSpPr>
        <p:spPr>
          <a:xfrm>
            <a:off x="2505128" y="3623181"/>
            <a:ext cx="4169731" cy="369332"/>
          </a:xfrm>
          <a:prstGeom prst="rect">
            <a:avLst/>
          </a:prstGeom>
        </p:spPr>
        <p:txBody>
          <a:bodyPr wrap="none">
            <a:spAutoFit/>
          </a:bodyPr>
          <a:lstStyle/>
          <a:p>
            <a:pPr lvl="0" eaLnBrk="0" fontAlgn="base" hangingPunct="0">
              <a:spcBef>
                <a:spcPct val="0"/>
              </a:spcBef>
              <a:spcAft>
                <a:spcPct val="0"/>
              </a:spcAft>
            </a:pPr>
            <a:r>
              <a:rPr lang="vi-VN" altLang="en-US" b="1" dirty="0">
                <a:solidFill>
                  <a:srgbClr val="0070C0"/>
                </a:solidFill>
                <a:ea typeface="Times New Roman" panose="02020603050405020304" pitchFamily="18" charset="0"/>
                <a:cs typeface="Arial" panose="020B0604020202020204" pitchFamily="34" charset="0"/>
              </a:rPr>
              <a:t>Điện năng sử dụng trong 30 ng</a:t>
            </a:r>
            <a:r>
              <a:rPr lang="vi-VN"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à</a:t>
            </a:r>
            <a:r>
              <a:rPr lang="vi-VN" altLang="en-US" b="1" dirty="0">
                <a:solidFill>
                  <a:srgbClr val="0070C0"/>
                </a:solidFill>
                <a:ea typeface="Times New Roman" panose="02020603050405020304" pitchFamily="18" charset="0"/>
                <a:cs typeface="Arial" panose="020B0604020202020204" pitchFamily="34" charset="0"/>
              </a:rPr>
              <a:t>y </a:t>
            </a:r>
            <a:r>
              <a:rPr lang="vi-VN" altLang="en-US" b="1" dirty="0" smtClean="0">
                <a:solidFill>
                  <a:srgbClr val="0070C0"/>
                </a:solidFill>
                <a:ea typeface="Times New Roman" panose="02020603050405020304" pitchFamily="18" charset="0"/>
                <a:cs typeface="Arial" panose="020B0604020202020204" pitchFamily="34" charset="0"/>
              </a:rPr>
              <a:t>l</a:t>
            </a:r>
            <a:r>
              <a:rPr lang="vi-VN" altLang="en-US" b="1"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à</a:t>
            </a:r>
            <a:r>
              <a:rPr lang="vi-VN" altLang="en-US" b="1" dirty="0" smtClean="0">
                <a:solidFill>
                  <a:srgbClr val="0070C0"/>
                </a:solidFill>
                <a:ea typeface="Times New Roman" panose="02020603050405020304" pitchFamily="18" charset="0"/>
                <a:cs typeface="Arial" panose="020B0604020202020204" pitchFamily="34" charset="0"/>
              </a:rPr>
              <a:t>:</a:t>
            </a:r>
            <a:endParaRPr lang="en-US" altLang="en-US" sz="1600" b="1" dirty="0">
              <a:solidFill>
                <a:srgbClr val="0070C0"/>
              </a:solidFill>
            </a:endParaRPr>
          </a:p>
        </p:txBody>
      </p:sp>
      <p:sp>
        <p:nvSpPr>
          <p:cNvPr id="21" name="Rectangle 20"/>
          <p:cNvSpPr/>
          <p:nvPr/>
        </p:nvSpPr>
        <p:spPr>
          <a:xfrm>
            <a:off x="2685892" y="3987112"/>
            <a:ext cx="1225015"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A</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vi-VN" b="1" dirty="0">
                <a:solidFill>
                  <a:srgbClr val="0070C0"/>
                </a:solidFill>
                <a:latin typeface="VNI-Script" pitchFamily="2" charset="0"/>
              </a:rPr>
              <a:t>P </a:t>
            </a:r>
            <a:r>
              <a:rPr lang="en-US" altLang="vi-VN" b="1" baseline="-25000" dirty="0">
                <a:solidFill>
                  <a:srgbClr val="0070C0"/>
                </a:solidFill>
                <a:latin typeface="Arial" panose="020B0604020202020204" pitchFamily="34" charset="0"/>
                <a:cs typeface="Times New Roman" panose="02020603050405020304" pitchFamily="18" charset="0"/>
              </a:rPr>
              <a:t>Đ1</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.t</a:t>
            </a:r>
            <a:endParaRPr lang="vi-VN" b="1" dirty="0">
              <a:solidFill>
                <a:srgbClr val="0070C0"/>
              </a:solidFill>
            </a:endParaRPr>
          </a:p>
        </p:txBody>
      </p:sp>
      <p:sp>
        <p:nvSpPr>
          <p:cNvPr id="22" name="Rectangle 21"/>
          <p:cNvSpPr/>
          <p:nvPr/>
        </p:nvSpPr>
        <p:spPr>
          <a:xfrm>
            <a:off x="3844483" y="3989398"/>
            <a:ext cx="1152880" cy="36933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0,1.120</a:t>
            </a:r>
            <a:endParaRPr lang="vi-VN" b="1" dirty="0">
              <a:solidFill>
                <a:srgbClr val="0070C0"/>
              </a:solidFill>
            </a:endParaRPr>
          </a:p>
        </p:txBody>
      </p:sp>
      <p:sp>
        <p:nvSpPr>
          <p:cNvPr id="23" name="Rectangle 22"/>
          <p:cNvSpPr/>
          <p:nvPr/>
        </p:nvSpPr>
        <p:spPr>
          <a:xfrm>
            <a:off x="4899215" y="3989398"/>
            <a:ext cx="1396601"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12(kW.h) </a:t>
            </a:r>
            <a:endParaRPr lang="vi-VN" b="1" dirty="0">
              <a:solidFill>
                <a:srgbClr val="0070C0"/>
              </a:solidFill>
            </a:endParaRPr>
          </a:p>
        </p:txBody>
      </p:sp>
      <mc:AlternateContent xmlns:mc="http://schemas.openxmlformats.org/markup-compatibility/2006" xmlns:a14="http://schemas.microsoft.com/office/drawing/2010/main">
        <mc:Choice Requires="a14">
          <p:sp>
            <p:nvSpPr>
              <p:cNvPr id="25" name="Rectangle 24"/>
              <p:cNvSpPr/>
              <p:nvPr/>
            </p:nvSpPr>
            <p:spPr>
              <a:xfrm>
                <a:off x="2658559" y="4281997"/>
                <a:ext cx="2092172" cy="582082"/>
              </a:xfrm>
              <a:prstGeom prst="rect">
                <a:avLst/>
              </a:prstGeom>
            </p:spPr>
            <p:txBody>
              <a:bodyPr wrap="square">
                <a:spAutoFit/>
              </a:bodyPr>
              <a:lstStyle/>
              <a:p>
                <a14:m>
                  <m:oMath xmlns:m="http://schemas.openxmlformats.org/officeDocument/2006/math">
                    <m:sSub>
                      <m:sSubPr>
                        <m:ctrlPr>
                          <a:rPr lang="en-US" altLang="vi-VN" b="1" i="1" dirty="0" smtClean="0">
                            <a:solidFill>
                              <a:srgbClr val="0070C0"/>
                            </a:solidFill>
                            <a:latin typeface="Cambria Math" panose="02040503050406030204" pitchFamily="18" charset="0"/>
                          </a:rPr>
                        </m:ctrlPr>
                      </m:sSubPr>
                      <m:e>
                        <m:r>
                          <a:rPr lang="en-US" altLang="vi-VN" b="1" i="1" dirty="0" smtClean="0">
                            <a:solidFill>
                              <a:srgbClr val="0070C0"/>
                            </a:solidFill>
                            <a:latin typeface="Cambria Math" panose="02040503050406030204" pitchFamily="18" charset="0"/>
                          </a:rPr>
                          <m:t>𝑹</m:t>
                        </m:r>
                      </m:e>
                      <m:sub>
                        <m:r>
                          <a:rPr lang="en-US" altLang="vi-VN" b="1" i="1" dirty="0" smtClean="0">
                            <a:solidFill>
                              <a:srgbClr val="0070C0"/>
                            </a:solidFill>
                            <a:latin typeface="Cambria Math" panose="02040503050406030204" pitchFamily="18" charset="0"/>
                          </a:rPr>
                          <m:t>𝟏</m:t>
                        </m:r>
                      </m:sub>
                    </m:sSub>
                  </m:oMath>
                </a14:m>
                <a:r>
                  <a:rPr lang="en-US" altLang="vi-VN" b="1" dirty="0" smtClean="0">
                    <a:solidFill>
                      <a:srgbClr val="0070C0"/>
                    </a:solidFill>
                    <a:latin typeface=".VnTime" panose="020B7200000000000000" pitchFamily="34" charset="0"/>
                  </a:rPr>
                  <a:t>=</a:t>
                </a:r>
                <a14:m>
                  <m:oMath xmlns:m="http://schemas.openxmlformats.org/officeDocument/2006/math">
                    <m:sSub>
                      <m:sSubPr>
                        <m:ctrlPr>
                          <a:rPr lang="en-US" altLang="vi-VN" b="1" i="1" dirty="0">
                            <a:solidFill>
                              <a:srgbClr val="0070C0"/>
                            </a:solidFill>
                            <a:latin typeface="Cambria Math" panose="02040503050406030204" pitchFamily="18" charset="0"/>
                          </a:rPr>
                        </m:ctrlPr>
                      </m:sSubPr>
                      <m:e>
                        <m:r>
                          <a:rPr lang="en-US" altLang="vi-VN" b="1" i="1" dirty="0">
                            <a:solidFill>
                              <a:srgbClr val="0070C0"/>
                            </a:solidFill>
                            <a:latin typeface="Cambria Math" panose="02040503050406030204" pitchFamily="18" charset="0"/>
                          </a:rPr>
                          <m:t>𝑹</m:t>
                        </m:r>
                      </m:e>
                      <m:sub>
                        <m:r>
                          <a:rPr lang="en-US" altLang="vi-VN" b="1" i="1" dirty="0" smtClean="0">
                            <a:solidFill>
                              <a:srgbClr val="0070C0"/>
                            </a:solidFill>
                            <a:latin typeface="Cambria Math" panose="02040503050406030204" pitchFamily="18" charset="0"/>
                          </a:rPr>
                          <m:t>𝟐</m:t>
                        </m:r>
                      </m:sub>
                    </m:sSub>
                  </m:oMath>
                </a14:m>
                <a:r>
                  <a:rPr lang="en-US" altLang="vi-VN" b="1" dirty="0" smtClean="0">
                    <a:solidFill>
                      <a:srgbClr val="0070C0"/>
                    </a:solidFill>
                    <a:latin typeface=".VnTime" panose="020B7200000000000000" pitchFamily="34" charset="0"/>
                  </a:rPr>
                  <a:t>= </a:t>
                </a:r>
                <a14:m>
                  <m:oMath xmlns:m="http://schemas.openxmlformats.org/officeDocument/2006/math">
                    <m:f>
                      <m:fPr>
                        <m:ctrlPr>
                          <a:rPr lang="en-US" altLang="vi-VN" b="1" i="1">
                            <a:solidFill>
                              <a:srgbClr val="0070C0"/>
                            </a:solidFill>
                            <a:latin typeface="Cambria Math" panose="02040503050406030204" pitchFamily="18" charset="0"/>
                          </a:rPr>
                        </m:ctrlPr>
                      </m:fPr>
                      <m:num>
                        <m:sSubSup>
                          <m:sSubSupPr>
                            <m:ctrlPr>
                              <a:rPr lang="en-US" altLang="vi-VN" b="1" i="1" smtClean="0">
                                <a:solidFill>
                                  <a:srgbClr val="0070C0"/>
                                </a:solidFill>
                                <a:latin typeface="Cambria Math" panose="02040503050406030204" pitchFamily="18" charset="0"/>
                              </a:rPr>
                            </m:ctrlPr>
                          </m:sSubSupPr>
                          <m:e>
                            <m:r>
                              <a:rPr lang="en-US" altLang="vi-VN" b="1" i="1" smtClean="0">
                                <a:solidFill>
                                  <a:srgbClr val="0070C0"/>
                                </a:solidFill>
                                <a:latin typeface="Cambria Math" panose="02040503050406030204" pitchFamily="18" charset="0"/>
                              </a:rPr>
                              <m:t>𝑼</m:t>
                            </m:r>
                          </m:e>
                          <m:sub>
                            <m:r>
                              <a:rPr lang="en-US" altLang="vi-VN" b="1" i="1" smtClean="0">
                                <a:solidFill>
                                  <a:srgbClr val="0070C0"/>
                                </a:solidFill>
                                <a:latin typeface="Cambria Math" panose="02040503050406030204" pitchFamily="18" charset="0"/>
                              </a:rPr>
                              <m:t>đ</m:t>
                            </m:r>
                            <m:r>
                              <a:rPr lang="en-US" altLang="vi-VN" b="1" i="1" smtClean="0">
                                <a:solidFill>
                                  <a:srgbClr val="0070C0"/>
                                </a:solidFill>
                                <a:latin typeface="Cambria Math" panose="02040503050406030204" pitchFamily="18" charset="0"/>
                              </a:rPr>
                              <m:t>𝒎</m:t>
                            </m:r>
                            <m:r>
                              <a:rPr lang="en-US" altLang="vi-VN" b="1" i="1" smtClean="0">
                                <a:solidFill>
                                  <a:srgbClr val="0070C0"/>
                                </a:solidFill>
                                <a:latin typeface="Cambria Math" panose="02040503050406030204" pitchFamily="18" charset="0"/>
                              </a:rPr>
                              <m:t>𝟏</m:t>
                            </m:r>
                          </m:sub>
                          <m:sup>
                            <m:r>
                              <a:rPr lang="en-US" altLang="vi-VN" b="1" i="1" smtClean="0">
                                <a:solidFill>
                                  <a:srgbClr val="0070C0"/>
                                </a:solidFill>
                                <a:latin typeface="Cambria Math" panose="02040503050406030204" pitchFamily="18" charset="0"/>
                              </a:rPr>
                              <m:t>𝟐</m:t>
                            </m:r>
                          </m:sup>
                        </m:sSubSup>
                      </m:num>
                      <m:den>
                        <m:sSub>
                          <m:sSubPr>
                            <m:ctrlPr>
                              <a:rPr lang="en-US" altLang="vi-VN" b="1" i="1" dirty="0" smtClean="0">
                                <a:solidFill>
                                  <a:srgbClr val="0070C0"/>
                                </a:solidFill>
                                <a:latin typeface="Cambria Math" panose="02040503050406030204" pitchFamily="18" charset="0"/>
                              </a:rPr>
                            </m:ctrlPr>
                          </m:sSubPr>
                          <m:e>
                            <m:r>
                              <m:rPr>
                                <m:nor/>
                              </m:rPr>
                              <a:rPr lang="en-US" altLang="vi-VN" b="1" dirty="0">
                                <a:solidFill>
                                  <a:srgbClr val="0070C0"/>
                                </a:solidFill>
                                <a:latin typeface="VNI-Script" pitchFamily="2" charset="0"/>
                              </a:rPr>
                              <m:t>P</m:t>
                            </m:r>
                          </m:e>
                          <m:sub>
                            <m:r>
                              <a:rPr lang="en-US" altLang="vi-VN" b="1" i="1" dirty="0" smtClean="0">
                                <a:solidFill>
                                  <a:srgbClr val="0070C0"/>
                                </a:solidFill>
                                <a:latin typeface="Cambria Math" panose="02040503050406030204" pitchFamily="18" charset="0"/>
                              </a:rPr>
                              <m:t>đ</m:t>
                            </m:r>
                            <m:r>
                              <a:rPr lang="en-US" altLang="vi-VN" b="1" i="1" dirty="0" smtClean="0">
                                <a:solidFill>
                                  <a:srgbClr val="0070C0"/>
                                </a:solidFill>
                                <a:latin typeface="Cambria Math" panose="02040503050406030204" pitchFamily="18" charset="0"/>
                              </a:rPr>
                              <m:t>𝒎</m:t>
                            </m:r>
                            <m:r>
                              <a:rPr lang="en-US" altLang="vi-VN" b="1" i="1" dirty="0" smtClean="0">
                                <a:solidFill>
                                  <a:srgbClr val="0070C0"/>
                                </a:solidFill>
                                <a:latin typeface="Cambria Math" panose="02040503050406030204" pitchFamily="18" charset="0"/>
                              </a:rPr>
                              <m:t>𝟏</m:t>
                            </m:r>
                          </m:sub>
                        </m:sSub>
                      </m:den>
                    </m:f>
                  </m:oMath>
                </a14:m>
                <a:endParaRPr lang="vi-VN" b="1" dirty="0">
                  <a:solidFill>
                    <a:srgbClr val="0070C0"/>
                  </a:solidFill>
                </a:endParaRPr>
              </a:p>
            </p:txBody>
          </p:sp>
        </mc:Choice>
        <mc:Fallback xmlns="">
          <p:sp>
            <p:nvSpPr>
              <p:cNvPr id="25" name="Rectangle 24"/>
              <p:cNvSpPr>
                <a:spLocks noRot="1" noChangeAspect="1" noMove="1" noResize="1" noEditPoints="1" noAdjustHandles="1" noChangeArrowheads="1" noChangeShapeType="1" noTextEdit="1"/>
              </p:cNvSpPr>
              <p:nvPr/>
            </p:nvSpPr>
            <p:spPr>
              <a:xfrm>
                <a:off x="2658559" y="4281997"/>
                <a:ext cx="2092172" cy="582082"/>
              </a:xfrm>
              <a:prstGeom prst="rect">
                <a:avLst/>
              </a:prstGeom>
              <a:blipFill>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4023853" y="4310573"/>
                <a:ext cx="746295" cy="533736"/>
              </a:xfrm>
              <a:prstGeom prst="rect">
                <a:avLst/>
              </a:prstGeom>
            </p:spPr>
            <p:txBody>
              <a:bodyPr wrap="none">
                <a:spAutoFit/>
              </a:bodyPr>
              <a:lstStyle/>
              <a:p>
                <a:r>
                  <a:rPr lang="en-US" altLang="vi-VN" b="1" dirty="0" smtClean="0">
                    <a:solidFill>
                      <a:srgbClr val="0070C0"/>
                    </a:solidFill>
                  </a:rPr>
                  <a:t>= </a:t>
                </a:r>
                <a14:m>
                  <m:oMath xmlns:m="http://schemas.openxmlformats.org/officeDocument/2006/math">
                    <m:f>
                      <m:fPr>
                        <m:ctrlPr>
                          <a:rPr lang="en-US" altLang="vi-VN" b="1" i="1" smtClean="0">
                            <a:solidFill>
                              <a:srgbClr val="0070C0"/>
                            </a:solidFill>
                            <a:latin typeface="Cambria Math" panose="02040503050406030204" pitchFamily="18" charset="0"/>
                          </a:rPr>
                        </m:ctrlPr>
                      </m:fPr>
                      <m:num>
                        <m:sSup>
                          <m:sSupPr>
                            <m:ctrlPr>
                              <a:rPr lang="en-US" altLang="vi-VN" b="1" i="1">
                                <a:solidFill>
                                  <a:srgbClr val="0070C0"/>
                                </a:solidFill>
                                <a:latin typeface="Cambria Math" panose="02040503050406030204" pitchFamily="18" charset="0"/>
                              </a:rPr>
                            </m:ctrlPr>
                          </m:sSupPr>
                          <m:e>
                            <m:r>
                              <a:rPr lang="en-US" altLang="vi-VN" b="1" i="1" smtClean="0">
                                <a:solidFill>
                                  <a:srgbClr val="0070C0"/>
                                </a:solidFill>
                                <a:latin typeface="Cambria Math" panose="02040503050406030204" pitchFamily="18" charset="0"/>
                              </a:rPr>
                              <m:t>𝟐𝟐𝟎</m:t>
                            </m:r>
                          </m:e>
                          <m:sup>
                            <m:r>
                              <a:rPr lang="en-US" altLang="vi-VN" b="1" i="1">
                                <a:solidFill>
                                  <a:srgbClr val="0070C0"/>
                                </a:solidFill>
                                <a:latin typeface="Cambria Math" panose="02040503050406030204" pitchFamily="18" charset="0"/>
                              </a:rPr>
                              <m:t>𝟐</m:t>
                            </m:r>
                          </m:sup>
                        </m:sSup>
                      </m:num>
                      <m:den>
                        <m:r>
                          <a:rPr lang="en-US" altLang="vi-VN" b="1" i="1" smtClean="0">
                            <a:solidFill>
                              <a:srgbClr val="0070C0"/>
                            </a:solidFill>
                            <a:latin typeface="Cambria Math" panose="02040503050406030204" pitchFamily="18" charset="0"/>
                          </a:rPr>
                          <m:t>𝟏𝟎𝟎</m:t>
                        </m:r>
                      </m:den>
                    </m:f>
                  </m:oMath>
                </a14:m>
                <a:endParaRPr lang="vi-VN" b="1" dirty="0">
                  <a:solidFill>
                    <a:srgbClr val="0070C0"/>
                  </a:solidFill>
                </a:endParaRPr>
              </a:p>
            </p:txBody>
          </p:sp>
        </mc:Choice>
        <mc:Fallback xmlns="">
          <p:sp>
            <p:nvSpPr>
              <p:cNvPr id="26" name="Rectangle 25"/>
              <p:cNvSpPr>
                <a:spLocks noRot="1" noChangeAspect="1" noMove="1" noResize="1" noEditPoints="1" noAdjustHandles="1" noChangeArrowheads="1" noChangeShapeType="1" noTextEdit="1"/>
              </p:cNvSpPr>
              <p:nvPr/>
            </p:nvSpPr>
            <p:spPr>
              <a:xfrm>
                <a:off x="4023853" y="4310573"/>
                <a:ext cx="746295" cy="533736"/>
              </a:xfrm>
              <a:prstGeom prst="rect">
                <a:avLst/>
              </a:prstGeom>
              <a:blipFill>
                <a:blip r:embed="rId4"/>
                <a:stretch>
                  <a:fillRect l="-6504" b="-681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4635255" y="4391185"/>
                <a:ext cx="130035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b="1" i="1" smtClean="0">
                          <a:solidFill>
                            <a:srgbClr val="0070C0"/>
                          </a:solidFill>
                          <a:latin typeface="Cambria Math" panose="02040503050406030204" pitchFamily="18" charset="0"/>
                        </a:rPr>
                        <m:t>=</m:t>
                      </m:r>
                      <m:r>
                        <a:rPr lang="en-US" altLang="vi-VN" b="1" i="1" smtClean="0">
                          <a:solidFill>
                            <a:srgbClr val="0070C0"/>
                          </a:solidFill>
                          <a:latin typeface="Cambria Math" panose="02040503050406030204" pitchFamily="18" charset="0"/>
                        </a:rPr>
                        <m:t>𝟒𝟖𝟒</m:t>
                      </m:r>
                      <m:r>
                        <a:rPr lang="en-US" altLang="vi-VN" b="1" i="1" smtClean="0">
                          <a:solidFill>
                            <a:srgbClr val="0070C0"/>
                          </a:solidFill>
                          <a:latin typeface="Cambria Math" panose="02040503050406030204" pitchFamily="18" charset="0"/>
                        </a:rPr>
                        <m:t> (Ω)</m:t>
                      </m:r>
                    </m:oMath>
                  </m:oMathPara>
                </a14:m>
                <a:endParaRPr lang="vi-VN" b="1" dirty="0">
                  <a:solidFill>
                    <a:srgbClr val="0070C0"/>
                  </a:solidFill>
                </a:endParaRPr>
              </a:p>
            </p:txBody>
          </p:sp>
        </mc:Choice>
        <mc:Fallback xmlns="">
          <p:sp>
            <p:nvSpPr>
              <p:cNvPr id="27" name="Rectangle 26"/>
              <p:cNvSpPr>
                <a:spLocks noRot="1" noChangeAspect="1" noMove="1" noResize="1" noEditPoints="1" noAdjustHandles="1" noChangeArrowheads="1" noChangeShapeType="1" noTextEdit="1"/>
              </p:cNvSpPr>
              <p:nvPr/>
            </p:nvSpPr>
            <p:spPr>
              <a:xfrm>
                <a:off x="4635255" y="4391185"/>
                <a:ext cx="1300356" cy="369332"/>
              </a:xfrm>
              <a:prstGeom prst="rect">
                <a:avLst/>
              </a:prstGeom>
              <a:blipFill>
                <a:blip r:embed="rId5"/>
                <a:stretch>
                  <a:fillRect b="-14754"/>
                </a:stretch>
              </a:blipFill>
            </p:spPr>
            <p:txBody>
              <a:bodyPr/>
              <a:lstStyle/>
              <a:p>
                <a:r>
                  <a:rPr lang="vi-VN">
                    <a:noFill/>
                  </a:rPr>
                  <a:t> </a:t>
                </a:r>
              </a:p>
            </p:txBody>
          </p:sp>
        </mc:Fallback>
      </mc:AlternateContent>
      <p:sp>
        <p:nvSpPr>
          <p:cNvPr id="28" name="Rectangle 27"/>
          <p:cNvSpPr/>
          <p:nvPr/>
        </p:nvSpPr>
        <p:spPr>
          <a:xfrm>
            <a:off x="2192262" y="4431665"/>
            <a:ext cx="407484" cy="369332"/>
          </a:xfrm>
          <a:prstGeom prst="rect">
            <a:avLst/>
          </a:prstGeom>
        </p:spPr>
        <p:txBody>
          <a:bodyPr wrap="none">
            <a:spAutoFit/>
          </a:bodyPr>
          <a:lstStyle/>
          <a:p>
            <a:r>
              <a:rPr lang="en-US" b="1" dirty="0" smtClean="0">
                <a:solidFill>
                  <a:srgbClr val="0070C0"/>
                </a:solidFill>
                <a:cs typeface="Times New Roman" panose="02020603050405020304" pitchFamily="18" charset="0"/>
              </a:rPr>
              <a:t>b/</a:t>
            </a:r>
            <a:endParaRPr lang="vi-VN" b="1" dirty="0">
              <a:solidFill>
                <a:srgbClr val="0070C0"/>
              </a:solidFill>
            </a:endParaRPr>
          </a:p>
        </p:txBody>
      </p:sp>
      <p:sp>
        <p:nvSpPr>
          <p:cNvPr id="29" name="Rectangle 28"/>
          <p:cNvSpPr/>
          <p:nvPr/>
        </p:nvSpPr>
        <p:spPr>
          <a:xfrm>
            <a:off x="2654162" y="4888206"/>
            <a:ext cx="1399742" cy="36933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sz="1100" b="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12</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R</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R</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2</a:t>
            </a:r>
            <a:endParaRPr lang="vi-VN" b="1" dirty="0">
              <a:solidFill>
                <a:srgbClr val="0070C0"/>
              </a:solidFill>
            </a:endParaRPr>
          </a:p>
        </p:txBody>
      </p:sp>
      <p:sp>
        <p:nvSpPr>
          <p:cNvPr id="30" name="Rectangle 29"/>
          <p:cNvSpPr/>
          <p:nvPr/>
        </p:nvSpPr>
        <p:spPr>
          <a:xfrm>
            <a:off x="3906644" y="4870799"/>
            <a:ext cx="1479892"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484 + 484 </a:t>
            </a:r>
            <a:endParaRPr lang="vi-VN" b="1" dirty="0">
              <a:solidFill>
                <a:srgbClr val="0070C0"/>
              </a:solidFill>
            </a:endParaRPr>
          </a:p>
        </p:txBody>
      </p:sp>
      <p:sp>
        <p:nvSpPr>
          <p:cNvPr id="31" name="Rectangle 30"/>
          <p:cNvSpPr/>
          <p:nvPr/>
        </p:nvSpPr>
        <p:spPr>
          <a:xfrm>
            <a:off x="5250503" y="4870799"/>
            <a:ext cx="1159292"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968 (Ω)</a:t>
            </a:r>
            <a:endParaRPr lang="en-US" altLang="en-US" sz="1600" b="1" dirty="0">
              <a:solidFill>
                <a:srgbClr val="0070C0"/>
              </a:solidFill>
            </a:endParaRPr>
          </a:p>
        </p:txBody>
      </p:sp>
      <p:sp>
        <p:nvSpPr>
          <p:cNvPr id="32" name="Rectangle 31"/>
          <p:cNvSpPr/>
          <p:nvPr/>
        </p:nvSpPr>
        <p:spPr>
          <a:xfrm>
            <a:off x="2590700" y="5278144"/>
            <a:ext cx="4261103"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Công suất của đoạn mạch nối tiếp l</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à</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endParaRPr lang="en-US" altLang="en-US" sz="1600" b="1" dirty="0">
              <a:solidFill>
                <a:srgbClr val="0070C0"/>
              </a:solidFill>
            </a:endParaRPr>
          </a:p>
        </p:txBody>
      </p:sp>
      <mc:AlternateContent xmlns:mc="http://schemas.openxmlformats.org/markup-compatibility/2006" xmlns:a14="http://schemas.microsoft.com/office/drawing/2010/main">
        <mc:Choice Requires="a14">
          <p:sp>
            <p:nvSpPr>
              <p:cNvPr id="33" name="Rectangle 32"/>
              <p:cNvSpPr/>
              <p:nvPr/>
            </p:nvSpPr>
            <p:spPr>
              <a:xfrm>
                <a:off x="2654148" y="5523575"/>
                <a:ext cx="1330789" cy="739626"/>
              </a:xfrm>
              <a:prstGeom prst="rect">
                <a:avLst/>
              </a:prstGeom>
            </p:spPr>
            <p:txBody>
              <a:bodyPr wrap="square">
                <a:spAutoFit/>
              </a:bodyPr>
              <a:lstStyle/>
              <a:p>
                <a14:m>
                  <m:oMath xmlns:m="http://schemas.openxmlformats.org/officeDocument/2006/math">
                    <m:sSub>
                      <m:sSubPr>
                        <m:ctrlPr>
                          <a:rPr lang="en-US" altLang="vi-VN" b="1" i="1" dirty="0" smtClean="0">
                            <a:solidFill>
                              <a:srgbClr val="0070C0"/>
                            </a:solidFill>
                            <a:latin typeface="Cambria Math" panose="02040503050406030204" pitchFamily="18" charset="0"/>
                          </a:rPr>
                        </m:ctrlPr>
                      </m:sSubPr>
                      <m:e>
                        <m:r>
                          <m:rPr>
                            <m:nor/>
                          </m:rPr>
                          <a:rPr lang="en-US" altLang="vi-VN" b="1" dirty="0">
                            <a:solidFill>
                              <a:srgbClr val="0070C0"/>
                            </a:solidFill>
                            <a:latin typeface="VNI-Script" pitchFamily="2" charset="0"/>
                          </a:rPr>
                          <m:t>P</m:t>
                        </m:r>
                      </m:e>
                      <m:sub>
                        <m:r>
                          <a:rPr lang="en-US" altLang="vi-VN" b="1" i="1" dirty="0" smtClean="0">
                            <a:solidFill>
                              <a:srgbClr val="0070C0"/>
                            </a:solidFill>
                            <a:latin typeface="Cambria Math" panose="02040503050406030204" pitchFamily="18" charset="0"/>
                          </a:rPr>
                          <m:t>𝒃</m:t>
                        </m:r>
                      </m:sub>
                    </m:sSub>
                  </m:oMath>
                </a14:m>
                <a:r>
                  <a:rPr lang="en-US" altLang="vi-VN" sz="2400" b="1" dirty="0" smtClean="0">
                    <a:solidFill>
                      <a:srgbClr val="0070C0"/>
                    </a:solidFill>
                  </a:rPr>
                  <a:t> </a:t>
                </a:r>
                <a:r>
                  <a:rPr lang="en-US" altLang="vi-VN" sz="2400" b="1" dirty="0">
                    <a:solidFill>
                      <a:srgbClr val="0070C0"/>
                    </a:solidFill>
                    <a:latin typeface=".VnTime" panose="020B7200000000000000" pitchFamily="34" charset="0"/>
                  </a:rPr>
                  <a:t>= </a:t>
                </a:r>
                <a14:m>
                  <m:oMath xmlns:m="http://schemas.openxmlformats.org/officeDocument/2006/math">
                    <m:f>
                      <m:fPr>
                        <m:ctrlPr>
                          <a:rPr lang="en-US" altLang="vi-VN" sz="2400" b="1" i="1">
                            <a:solidFill>
                              <a:srgbClr val="0070C0"/>
                            </a:solidFill>
                            <a:latin typeface="Cambria Math" panose="02040503050406030204" pitchFamily="18" charset="0"/>
                          </a:rPr>
                        </m:ctrlPr>
                      </m:fPr>
                      <m:num>
                        <m:sSup>
                          <m:sSupPr>
                            <m:ctrlPr>
                              <a:rPr lang="en-US" altLang="vi-VN" sz="2400" b="1" i="1">
                                <a:solidFill>
                                  <a:srgbClr val="0070C0"/>
                                </a:solidFill>
                                <a:latin typeface="Cambria Math" panose="02040503050406030204" pitchFamily="18" charset="0"/>
                              </a:rPr>
                            </m:ctrlPr>
                          </m:sSupPr>
                          <m:e>
                            <m:r>
                              <a:rPr lang="en-US" altLang="vi-VN" sz="2400" b="1" i="1">
                                <a:solidFill>
                                  <a:srgbClr val="0070C0"/>
                                </a:solidFill>
                                <a:latin typeface="Cambria Math" panose="02040503050406030204" pitchFamily="18" charset="0"/>
                              </a:rPr>
                              <m:t>𝑼</m:t>
                            </m:r>
                          </m:e>
                          <m:sup>
                            <m:r>
                              <a:rPr lang="en-US" altLang="vi-VN" sz="2400" b="1" i="1">
                                <a:solidFill>
                                  <a:srgbClr val="0070C0"/>
                                </a:solidFill>
                                <a:latin typeface="Cambria Math" panose="02040503050406030204" pitchFamily="18" charset="0"/>
                              </a:rPr>
                              <m:t>𝟐</m:t>
                            </m:r>
                          </m:sup>
                        </m:sSup>
                      </m:num>
                      <m:den>
                        <m:sSub>
                          <m:sSubPr>
                            <m:ctrlPr>
                              <a:rPr lang="en-US" altLang="vi-VN" sz="2400" b="1" i="1" smtClean="0">
                                <a:solidFill>
                                  <a:srgbClr val="0070C0"/>
                                </a:solidFill>
                                <a:latin typeface="Cambria Math" panose="02040503050406030204" pitchFamily="18" charset="0"/>
                              </a:rPr>
                            </m:ctrlPr>
                          </m:sSubPr>
                          <m:e>
                            <m:r>
                              <a:rPr lang="en-US" altLang="vi-VN" sz="2400" b="1" i="1" smtClean="0">
                                <a:solidFill>
                                  <a:srgbClr val="0070C0"/>
                                </a:solidFill>
                                <a:latin typeface="Cambria Math" panose="02040503050406030204" pitchFamily="18" charset="0"/>
                              </a:rPr>
                              <m:t>𝑹</m:t>
                            </m:r>
                          </m:e>
                          <m:sub>
                            <m:r>
                              <a:rPr lang="en-US" altLang="vi-VN" sz="2400" b="1" i="1" smtClean="0">
                                <a:solidFill>
                                  <a:srgbClr val="0070C0"/>
                                </a:solidFill>
                                <a:latin typeface="Cambria Math" panose="02040503050406030204" pitchFamily="18" charset="0"/>
                              </a:rPr>
                              <m:t>𝟏𝟐</m:t>
                            </m:r>
                          </m:sub>
                        </m:sSub>
                      </m:den>
                    </m:f>
                  </m:oMath>
                </a14:m>
                <a:r>
                  <a:rPr lang="en-US" altLang="vi-VN" sz="2400" b="1" dirty="0" smtClean="0">
                    <a:solidFill>
                      <a:srgbClr val="0070C0"/>
                    </a:solidFill>
                  </a:rPr>
                  <a:t> </a:t>
                </a:r>
                <a:endParaRPr lang="vi-VN" b="1" dirty="0">
                  <a:solidFill>
                    <a:srgbClr val="0070C0"/>
                  </a:solidFill>
                </a:endParaRPr>
              </a:p>
            </p:txBody>
          </p:sp>
        </mc:Choice>
        <mc:Fallback xmlns="">
          <p:sp>
            <p:nvSpPr>
              <p:cNvPr id="33" name="Rectangle 32"/>
              <p:cNvSpPr>
                <a:spLocks noRot="1" noChangeAspect="1" noMove="1" noResize="1" noEditPoints="1" noAdjustHandles="1" noChangeArrowheads="1" noChangeShapeType="1" noTextEdit="1"/>
              </p:cNvSpPr>
              <p:nvPr/>
            </p:nvSpPr>
            <p:spPr>
              <a:xfrm>
                <a:off x="2654148" y="5523575"/>
                <a:ext cx="1330789" cy="739626"/>
              </a:xfrm>
              <a:prstGeom prst="rect">
                <a:avLst/>
              </a:prstGeom>
              <a:blipFill>
                <a:blip r:embed="rId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5" name="Rectangle 44"/>
              <p:cNvSpPr/>
              <p:nvPr/>
            </p:nvSpPr>
            <p:spPr>
              <a:xfrm>
                <a:off x="3861956" y="5596091"/>
                <a:ext cx="746295" cy="533736"/>
              </a:xfrm>
              <a:prstGeom prst="rect">
                <a:avLst/>
              </a:prstGeom>
            </p:spPr>
            <p:txBody>
              <a:bodyPr wrap="none">
                <a:spAutoFit/>
              </a:bodyPr>
              <a:lstStyle/>
              <a:p>
                <a:r>
                  <a:rPr lang="en-US" altLang="vi-VN" b="1" dirty="0" smtClean="0">
                    <a:solidFill>
                      <a:srgbClr val="0070C0"/>
                    </a:solidFill>
                  </a:rPr>
                  <a:t>= </a:t>
                </a:r>
                <a14:m>
                  <m:oMath xmlns:m="http://schemas.openxmlformats.org/officeDocument/2006/math">
                    <m:f>
                      <m:fPr>
                        <m:ctrlPr>
                          <a:rPr lang="en-US" altLang="vi-VN" b="1" i="1" smtClean="0">
                            <a:solidFill>
                              <a:srgbClr val="0070C0"/>
                            </a:solidFill>
                            <a:latin typeface="Cambria Math" panose="02040503050406030204" pitchFamily="18" charset="0"/>
                          </a:rPr>
                        </m:ctrlPr>
                      </m:fPr>
                      <m:num>
                        <m:sSup>
                          <m:sSupPr>
                            <m:ctrlPr>
                              <a:rPr lang="en-US" altLang="vi-VN" b="1" i="1">
                                <a:solidFill>
                                  <a:srgbClr val="0070C0"/>
                                </a:solidFill>
                                <a:latin typeface="Cambria Math" panose="02040503050406030204" pitchFamily="18" charset="0"/>
                              </a:rPr>
                            </m:ctrlPr>
                          </m:sSupPr>
                          <m:e>
                            <m:r>
                              <a:rPr lang="en-US" altLang="vi-VN" b="1" i="1" smtClean="0">
                                <a:solidFill>
                                  <a:srgbClr val="0070C0"/>
                                </a:solidFill>
                                <a:latin typeface="Cambria Math" panose="02040503050406030204" pitchFamily="18" charset="0"/>
                              </a:rPr>
                              <m:t>𝟐𝟐𝟎</m:t>
                            </m:r>
                          </m:e>
                          <m:sup>
                            <m:r>
                              <a:rPr lang="en-US" altLang="vi-VN" b="1" i="1">
                                <a:solidFill>
                                  <a:srgbClr val="0070C0"/>
                                </a:solidFill>
                                <a:latin typeface="Cambria Math" panose="02040503050406030204" pitchFamily="18" charset="0"/>
                              </a:rPr>
                              <m:t>𝟐</m:t>
                            </m:r>
                          </m:sup>
                        </m:sSup>
                      </m:num>
                      <m:den>
                        <m:r>
                          <a:rPr lang="en-US" altLang="vi-VN" b="1" i="1" smtClean="0">
                            <a:solidFill>
                              <a:srgbClr val="0070C0"/>
                            </a:solidFill>
                            <a:latin typeface="Cambria Math" panose="02040503050406030204" pitchFamily="18" charset="0"/>
                          </a:rPr>
                          <m:t>𝟗𝟔𝟖</m:t>
                        </m:r>
                      </m:den>
                    </m:f>
                  </m:oMath>
                </a14:m>
                <a:endParaRPr lang="vi-VN" b="1" dirty="0">
                  <a:solidFill>
                    <a:srgbClr val="0070C0"/>
                  </a:solidFill>
                </a:endParaRPr>
              </a:p>
            </p:txBody>
          </p:sp>
        </mc:Choice>
        <mc:Fallback xmlns="">
          <p:sp>
            <p:nvSpPr>
              <p:cNvPr id="45" name="Rectangle 44"/>
              <p:cNvSpPr>
                <a:spLocks noRot="1" noChangeAspect="1" noMove="1" noResize="1" noEditPoints="1" noAdjustHandles="1" noChangeArrowheads="1" noChangeShapeType="1" noTextEdit="1"/>
              </p:cNvSpPr>
              <p:nvPr/>
            </p:nvSpPr>
            <p:spPr>
              <a:xfrm>
                <a:off x="3861956" y="5596091"/>
                <a:ext cx="746295" cy="533736"/>
              </a:xfrm>
              <a:prstGeom prst="rect">
                <a:avLst/>
              </a:prstGeom>
              <a:blipFill>
                <a:blip r:embed="rId7"/>
                <a:stretch>
                  <a:fillRect l="-7377" b="-681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6" name="Rectangle 45"/>
              <p:cNvSpPr/>
              <p:nvPr/>
            </p:nvSpPr>
            <p:spPr>
              <a:xfrm>
                <a:off x="4512790" y="5707731"/>
                <a:ext cx="12330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b="1" i="1" smtClean="0">
                          <a:solidFill>
                            <a:srgbClr val="0070C0"/>
                          </a:solidFill>
                          <a:latin typeface="Cambria Math" panose="02040503050406030204" pitchFamily="18" charset="0"/>
                        </a:rPr>
                        <m:t>=</m:t>
                      </m:r>
                      <m:r>
                        <a:rPr lang="en-US" altLang="vi-VN" b="1" i="1" smtClean="0">
                          <a:solidFill>
                            <a:srgbClr val="0070C0"/>
                          </a:solidFill>
                          <a:latin typeface="Cambria Math" panose="02040503050406030204" pitchFamily="18" charset="0"/>
                        </a:rPr>
                        <m:t>𝟓𝟎</m:t>
                      </m:r>
                      <m:r>
                        <a:rPr lang="en-US" altLang="vi-VN" b="1" i="1" smtClean="0">
                          <a:solidFill>
                            <a:srgbClr val="0070C0"/>
                          </a:solidFill>
                          <a:latin typeface="Cambria Math" panose="02040503050406030204" pitchFamily="18" charset="0"/>
                        </a:rPr>
                        <m:t> (</m:t>
                      </m:r>
                      <m:r>
                        <a:rPr lang="en-US" altLang="vi-VN" b="1" i="1" smtClean="0">
                          <a:solidFill>
                            <a:srgbClr val="0070C0"/>
                          </a:solidFill>
                          <a:latin typeface="Cambria Math" panose="02040503050406030204" pitchFamily="18" charset="0"/>
                        </a:rPr>
                        <m:t>𝑾</m:t>
                      </m:r>
                      <m:r>
                        <a:rPr lang="en-US" altLang="vi-VN" b="1" i="1" smtClean="0">
                          <a:solidFill>
                            <a:srgbClr val="0070C0"/>
                          </a:solidFill>
                          <a:latin typeface="Cambria Math" panose="02040503050406030204" pitchFamily="18" charset="0"/>
                          <a:ea typeface="Cambria Math" panose="02040503050406030204" pitchFamily="18" charset="0"/>
                        </a:rPr>
                        <m:t>)</m:t>
                      </m:r>
                    </m:oMath>
                  </m:oMathPara>
                </a14:m>
                <a:endParaRPr lang="vi-VN" b="1" dirty="0">
                  <a:solidFill>
                    <a:srgbClr val="0070C0"/>
                  </a:solidFill>
                </a:endParaRPr>
              </a:p>
            </p:txBody>
          </p:sp>
        </mc:Choice>
        <mc:Fallback xmlns="">
          <p:sp>
            <p:nvSpPr>
              <p:cNvPr id="46" name="Rectangle 45"/>
              <p:cNvSpPr>
                <a:spLocks noRot="1" noChangeAspect="1" noMove="1" noResize="1" noEditPoints="1" noAdjustHandles="1" noChangeArrowheads="1" noChangeShapeType="1" noTextEdit="1"/>
              </p:cNvSpPr>
              <p:nvPr/>
            </p:nvSpPr>
            <p:spPr>
              <a:xfrm>
                <a:off x="4512790" y="5707731"/>
                <a:ext cx="1233030" cy="369332"/>
              </a:xfrm>
              <a:prstGeom prst="rect">
                <a:avLst/>
              </a:prstGeom>
              <a:blipFill>
                <a:blip r:embed="rId8"/>
                <a:stretch>
                  <a:fillRect b="-14754"/>
                </a:stretch>
              </a:blipFill>
            </p:spPr>
            <p:txBody>
              <a:bodyPr/>
              <a:lstStyle/>
              <a:p>
                <a:r>
                  <a:rPr lang="vi-VN">
                    <a:noFill/>
                  </a:rPr>
                  <a:t> </a:t>
                </a:r>
              </a:p>
            </p:txBody>
          </p:sp>
        </mc:Fallback>
      </mc:AlternateContent>
      <p:sp>
        <p:nvSpPr>
          <p:cNvPr id="2" name="Rectangle 1"/>
          <p:cNvSpPr/>
          <p:nvPr/>
        </p:nvSpPr>
        <p:spPr>
          <a:xfrm>
            <a:off x="2318929" y="6145868"/>
            <a:ext cx="4277720" cy="646331"/>
          </a:xfrm>
          <a:prstGeom prst="rect">
            <a:avLst/>
          </a:prstGeom>
        </p:spPr>
        <p:txBody>
          <a:bodyPr wrap="square">
            <a:spAutoFit/>
          </a:bodyPr>
          <a:lstStyle/>
          <a:p>
            <a:pPr lvl="0" algn="just" eaLnBrk="0" fontAlgn="base" hangingPunct="0">
              <a:spcBef>
                <a:spcPct val="0"/>
              </a:spcBef>
              <a:spcAft>
                <a:spcPct val="0"/>
              </a:spcAft>
            </a:pP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Do hai đ</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è</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n giống nhau mắc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nối tiếp nên:</a:t>
            </a:r>
            <a:endParaRPr lang="en-US" altLang="en-US" sz="1600" b="1" dirty="0">
              <a:solidFill>
                <a:srgbClr val="0070C0"/>
              </a:solidFill>
            </a:endParaRPr>
          </a:p>
        </p:txBody>
      </p:sp>
      <p:sp>
        <p:nvSpPr>
          <p:cNvPr id="6" name="Rectangle 5"/>
          <p:cNvSpPr/>
          <p:nvPr/>
        </p:nvSpPr>
        <p:spPr>
          <a:xfrm>
            <a:off x="2852316" y="6417743"/>
            <a:ext cx="3836307" cy="369332"/>
          </a:xfrm>
          <a:prstGeom prst="rect">
            <a:avLst/>
          </a:prstGeom>
        </p:spPr>
        <p:txBody>
          <a:bodyPr wrap="none">
            <a:spAutoFit/>
          </a:bodyPr>
          <a:lstStyle/>
          <a:p>
            <a:pPr eaLnBrk="0" fontAlgn="base" hangingPunct="0">
              <a:spcBef>
                <a:spcPct val="0"/>
              </a:spcBef>
              <a:spcAft>
                <a:spcPct val="0"/>
              </a:spcAft>
            </a:pPr>
            <a:r>
              <a:rPr lang="en-US" altLang="vi-VN" b="1" dirty="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1b</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b="1" dirty="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2b</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r>
              <a:rPr lang="en-US" altLang="vi-VN" b="1" dirty="0">
                <a:solidFill>
                  <a:srgbClr val="0070C0"/>
                </a:solidFill>
                <a:latin typeface="VNI-Script" pitchFamily="2" charset="0"/>
              </a:rPr>
              <a:t> P </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b</a:t>
            </a:r>
            <a:r>
              <a:rPr lang="en-US" b="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2 = 50/2 = 25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(W)</a:t>
            </a:r>
            <a:endParaRPr lang="en-US" altLang="en-US" sz="2800" b="1" dirty="0">
              <a:solidFill>
                <a:srgbClr val="0070C0"/>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16" name="Rectangle 15"/>
              <p:cNvSpPr/>
              <p:nvPr/>
            </p:nvSpPr>
            <p:spPr>
              <a:xfrm>
                <a:off x="6624018" y="2555875"/>
                <a:ext cx="2808241" cy="859081"/>
              </a:xfrm>
              <a:prstGeom prst="rect">
                <a:avLst/>
              </a:prstGeom>
            </p:spPr>
            <p:txBody>
              <a:bodyPr wrap="squar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c/ </a:t>
                </a:r>
                <a14:m>
                  <m:oMath xmlns:m="http://schemas.openxmlformats.org/officeDocument/2006/math">
                    <m:sSub>
                      <m:sSubPr>
                        <m:ctrlPr>
                          <a:rPr lang="en-US" altLang="vi-VN" b="1" i="1" dirty="0">
                            <a:solidFill>
                              <a:srgbClr val="0070C0"/>
                            </a:solidFill>
                            <a:latin typeface="Cambria Math" panose="02040503050406030204" pitchFamily="18" charset="0"/>
                          </a:rPr>
                        </m:ctrlPr>
                      </m:sSubPr>
                      <m:e>
                        <m:r>
                          <a:rPr lang="en-US" altLang="vi-VN" b="1" i="1" dirty="0">
                            <a:solidFill>
                              <a:srgbClr val="0070C0"/>
                            </a:solidFill>
                            <a:latin typeface="Cambria Math" panose="02040503050406030204" pitchFamily="18" charset="0"/>
                          </a:rPr>
                          <m:t>𝑹</m:t>
                        </m:r>
                      </m:e>
                      <m:sub>
                        <m:r>
                          <a:rPr lang="en-US" altLang="vi-VN" b="1" i="1" dirty="0" smtClean="0">
                            <a:solidFill>
                              <a:srgbClr val="0070C0"/>
                            </a:solidFill>
                            <a:latin typeface="Cambria Math" panose="02040503050406030204" pitchFamily="18" charset="0"/>
                          </a:rPr>
                          <m:t>𝟑</m:t>
                        </m:r>
                      </m:sub>
                    </m:sSub>
                  </m:oMath>
                </a14:m>
                <a:r>
                  <a:rPr lang="en-US" altLang="vi-VN" b="1" dirty="0">
                    <a:solidFill>
                      <a:srgbClr val="0070C0"/>
                    </a:solidFill>
                    <a:latin typeface=".VnTime" panose="020B7200000000000000" pitchFamily="34" charset="0"/>
                  </a:rPr>
                  <a:t>= </a:t>
                </a:r>
                <a14:m>
                  <m:oMath xmlns:m="http://schemas.openxmlformats.org/officeDocument/2006/math">
                    <m:f>
                      <m:fPr>
                        <m:ctrlPr>
                          <a:rPr lang="en-US" altLang="vi-VN" b="1" i="1">
                            <a:solidFill>
                              <a:srgbClr val="0070C0"/>
                            </a:solidFill>
                            <a:latin typeface="Cambria Math" panose="02040503050406030204" pitchFamily="18" charset="0"/>
                          </a:rPr>
                        </m:ctrlPr>
                      </m:fPr>
                      <m:num>
                        <m:sSubSup>
                          <m:sSubSupPr>
                            <m:ctrlPr>
                              <a:rPr lang="en-US" altLang="vi-VN" b="1" i="1">
                                <a:solidFill>
                                  <a:srgbClr val="0070C0"/>
                                </a:solidFill>
                                <a:latin typeface="Cambria Math" panose="02040503050406030204" pitchFamily="18" charset="0"/>
                              </a:rPr>
                            </m:ctrlPr>
                          </m:sSubSupPr>
                          <m:e>
                            <m:r>
                              <a:rPr lang="en-US" altLang="vi-VN" b="1" i="1">
                                <a:solidFill>
                                  <a:srgbClr val="0070C0"/>
                                </a:solidFill>
                                <a:latin typeface="Cambria Math" panose="02040503050406030204" pitchFamily="18" charset="0"/>
                              </a:rPr>
                              <m:t>𝑼</m:t>
                            </m:r>
                          </m:e>
                          <m:sub>
                            <m:r>
                              <a:rPr lang="en-US" altLang="vi-VN" b="1" i="1">
                                <a:solidFill>
                                  <a:srgbClr val="0070C0"/>
                                </a:solidFill>
                                <a:latin typeface="Cambria Math" panose="02040503050406030204" pitchFamily="18" charset="0"/>
                              </a:rPr>
                              <m:t>đ</m:t>
                            </m:r>
                            <m:r>
                              <a:rPr lang="en-US" altLang="vi-VN" b="1" i="1">
                                <a:solidFill>
                                  <a:srgbClr val="0070C0"/>
                                </a:solidFill>
                                <a:latin typeface="Cambria Math" panose="02040503050406030204" pitchFamily="18" charset="0"/>
                              </a:rPr>
                              <m:t>𝒎</m:t>
                            </m:r>
                            <m:r>
                              <a:rPr lang="en-US" altLang="vi-VN" b="1" i="1" smtClean="0">
                                <a:solidFill>
                                  <a:srgbClr val="0070C0"/>
                                </a:solidFill>
                                <a:latin typeface="Cambria Math" panose="02040503050406030204" pitchFamily="18" charset="0"/>
                              </a:rPr>
                              <m:t>𝟑</m:t>
                            </m:r>
                          </m:sub>
                          <m:sup>
                            <m:r>
                              <a:rPr lang="en-US" altLang="vi-VN" b="1" i="1">
                                <a:solidFill>
                                  <a:srgbClr val="0070C0"/>
                                </a:solidFill>
                                <a:latin typeface="Cambria Math" panose="02040503050406030204" pitchFamily="18" charset="0"/>
                              </a:rPr>
                              <m:t>𝟐</m:t>
                            </m:r>
                          </m:sup>
                        </m:sSubSup>
                      </m:num>
                      <m:den>
                        <m:sSub>
                          <m:sSubPr>
                            <m:ctrlPr>
                              <a:rPr lang="en-US" altLang="vi-VN" b="1" i="1" dirty="0">
                                <a:solidFill>
                                  <a:srgbClr val="0070C0"/>
                                </a:solidFill>
                                <a:latin typeface="Cambria Math" panose="02040503050406030204" pitchFamily="18" charset="0"/>
                              </a:rPr>
                            </m:ctrlPr>
                          </m:sSubPr>
                          <m:e>
                            <m:r>
                              <m:rPr>
                                <m:nor/>
                              </m:rPr>
                              <a:rPr lang="en-US" altLang="vi-VN" b="1" dirty="0">
                                <a:solidFill>
                                  <a:srgbClr val="0070C0"/>
                                </a:solidFill>
                                <a:latin typeface="VNI-Script" pitchFamily="2" charset="0"/>
                              </a:rPr>
                              <m:t>P</m:t>
                            </m:r>
                          </m:e>
                          <m:sub>
                            <m:r>
                              <a:rPr lang="en-US" altLang="vi-VN" b="1" i="1" dirty="0">
                                <a:solidFill>
                                  <a:srgbClr val="0070C0"/>
                                </a:solidFill>
                                <a:latin typeface="Cambria Math" panose="02040503050406030204" pitchFamily="18" charset="0"/>
                              </a:rPr>
                              <m:t>đ</m:t>
                            </m:r>
                            <m:r>
                              <a:rPr lang="en-US" altLang="vi-VN" b="1" i="1" dirty="0">
                                <a:solidFill>
                                  <a:srgbClr val="0070C0"/>
                                </a:solidFill>
                                <a:latin typeface="Cambria Math" panose="02040503050406030204" pitchFamily="18" charset="0"/>
                              </a:rPr>
                              <m:t>𝒎</m:t>
                            </m:r>
                            <m:r>
                              <a:rPr lang="en-US" altLang="vi-VN" b="1" i="1" dirty="0" smtClean="0">
                                <a:solidFill>
                                  <a:srgbClr val="0070C0"/>
                                </a:solidFill>
                                <a:latin typeface="Cambria Math" panose="02040503050406030204" pitchFamily="18" charset="0"/>
                              </a:rPr>
                              <m:t>𝟑</m:t>
                            </m:r>
                          </m:sub>
                        </m:sSub>
                      </m:den>
                    </m:f>
                  </m:oMath>
                </a14:m>
                <a:endParaRPr lang="vi-VN" b="1" dirty="0">
                  <a:solidFill>
                    <a:srgbClr val="0070C0"/>
                  </a:solidFill>
                </a:endParaRPr>
              </a:p>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endParaRPr lang="vi-VN" b="1" dirty="0">
                  <a:solidFill>
                    <a:srgbClr val="0070C0"/>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6624018" y="2555875"/>
                <a:ext cx="2808241" cy="859081"/>
              </a:xfrm>
              <a:prstGeom prst="rect">
                <a:avLst/>
              </a:prstGeom>
              <a:blipFill>
                <a:blip r:embed="rId9"/>
                <a:stretch>
                  <a:fillRect l="-195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7" name="Rectangle 46"/>
              <p:cNvSpPr/>
              <p:nvPr/>
            </p:nvSpPr>
            <p:spPr>
              <a:xfrm>
                <a:off x="7870570" y="2563852"/>
                <a:ext cx="746295" cy="533736"/>
              </a:xfrm>
              <a:prstGeom prst="rect">
                <a:avLst/>
              </a:prstGeom>
            </p:spPr>
            <p:txBody>
              <a:bodyPr wrap="none">
                <a:spAutoFit/>
              </a:bodyPr>
              <a:lstStyle/>
              <a:p>
                <a:r>
                  <a:rPr lang="en-US" altLang="vi-VN" b="1" dirty="0" smtClean="0">
                    <a:solidFill>
                      <a:srgbClr val="0070C0"/>
                    </a:solidFill>
                  </a:rPr>
                  <a:t>= </a:t>
                </a:r>
                <a14:m>
                  <m:oMath xmlns:m="http://schemas.openxmlformats.org/officeDocument/2006/math">
                    <m:f>
                      <m:fPr>
                        <m:ctrlPr>
                          <a:rPr lang="en-US" altLang="vi-VN" b="1" i="1" smtClean="0">
                            <a:solidFill>
                              <a:srgbClr val="0070C0"/>
                            </a:solidFill>
                            <a:latin typeface="Cambria Math" panose="02040503050406030204" pitchFamily="18" charset="0"/>
                          </a:rPr>
                        </m:ctrlPr>
                      </m:fPr>
                      <m:num>
                        <m:sSup>
                          <m:sSupPr>
                            <m:ctrlPr>
                              <a:rPr lang="en-US" altLang="vi-VN" b="1" i="1">
                                <a:solidFill>
                                  <a:srgbClr val="0070C0"/>
                                </a:solidFill>
                                <a:latin typeface="Cambria Math" panose="02040503050406030204" pitchFamily="18" charset="0"/>
                              </a:rPr>
                            </m:ctrlPr>
                          </m:sSupPr>
                          <m:e>
                            <m:r>
                              <a:rPr lang="en-US" altLang="vi-VN" b="1" i="1" smtClean="0">
                                <a:solidFill>
                                  <a:srgbClr val="0070C0"/>
                                </a:solidFill>
                                <a:latin typeface="Cambria Math" panose="02040503050406030204" pitchFamily="18" charset="0"/>
                              </a:rPr>
                              <m:t>𝟐𝟐𝟎</m:t>
                            </m:r>
                          </m:e>
                          <m:sup>
                            <m:r>
                              <a:rPr lang="en-US" altLang="vi-VN" b="1" i="1">
                                <a:solidFill>
                                  <a:srgbClr val="0070C0"/>
                                </a:solidFill>
                                <a:latin typeface="Cambria Math" panose="02040503050406030204" pitchFamily="18" charset="0"/>
                              </a:rPr>
                              <m:t>𝟐</m:t>
                            </m:r>
                          </m:sup>
                        </m:sSup>
                      </m:num>
                      <m:den>
                        <m:r>
                          <a:rPr lang="en-US" altLang="vi-VN" b="1" i="1" smtClean="0">
                            <a:solidFill>
                              <a:srgbClr val="0070C0"/>
                            </a:solidFill>
                            <a:latin typeface="Cambria Math" panose="02040503050406030204" pitchFamily="18" charset="0"/>
                          </a:rPr>
                          <m:t>𝟕𝟓</m:t>
                        </m:r>
                      </m:den>
                    </m:f>
                  </m:oMath>
                </a14:m>
                <a:endParaRPr lang="vi-VN" b="1" dirty="0">
                  <a:solidFill>
                    <a:srgbClr val="0070C0"/>
                  </a:solidFill>
                </a:endParaRPr>
              </a:p>
            </p:txBody>
          </p:sp>
        </mc:Choice>
        <mc:Fallback xmlns="">
          <p:sp>
            <p:nvSpPr>
              <p:cNvPr id="47" name="Rectangle 46"/>
              <p:cNvSpPr>
                <a:spLocks noRot="1" noChangeAspect="1" noMove="1" noResize="1" noEditPoints="1" noAdjustHandles="1" noChangeArrowheads="1" noChangeShapeType="1" noTextEdit="1"/>
              </p:cNvSpPr>
              <p:nvPr/>
            </p:nvSpPr>
            <p:spPr>
              <a:xfrm>
                <a:off x="7870570" y="2563852"/>
                <a:ext cx="746295" cy="533736"/>
              </a:xfrm>
              <a:prstGeom prst="rect">
                <a:avLst/>
              </a:prstGeom>
              <a:blipFill>
                <a:blip r:embed="rId10"/>
                <a:stretch>
                  <a:fillRect l="-6504" b="-804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8" name="Rectangle 47"/>
              <p:cNvSpPr/>
              <p:nvPr/>
            </p:nvSpPr>
            <p:spPr>
              <a:xfrm>
                <a:off x="8465912" y="2646054"/>
                <a:ext cx="15247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b="1" i="1" smtClean="0">
                          <a:solidFill>
                            <a:srgbClr val="0070C0"/>
                          </a:solidFill>
                          <a:latin typeface="Cambria Math" panose="02040503050406030204" pitchFamily="18" charset="0"/>
                        </a:rPr>
                        <m:t>=</m:t>
                      </m:r>
                      <m:r>
                        <a:rPr lang="en-US" altLang="vi-VN" b="1" i="1" smtClean="0">
                          <a:solidFill>
                            <a:srgbClr val="0070C0"/>
                          </a:solidFill>
                          <a:latin typeface="Cambria Math" panose="02040503050406030204" pitchFamily="18" charset="0"/>
                        </a:rPr>
                        <m:t>𝟔𝟒𝟓</m:t>
                      </m:r>
                      <m:r>
                        <a:rPr lang="en-US" altLang="vi-VN" b="1" i="1" smtClean="0">
                          <a:solidFill>
                            <a:srgbClr val="0070C0"/>
                          </a:solidFill>
                          <a:latin typeface="Cambria Math" panose="02040503050406030204" pitchFamily="18" charset="0"/>
                        </a:rPr>
                        <m:t>,</m:t>
                      </m:r>
                      <m:r>
                        <a:rPr lang="en-US" altLang="vi-VN" b="1" i="1" smtClean="0">
                          <a:solidFill>
                            <a:srgbClr val="0070C0"/>
                          </a:solidFill>
                          <a:latin typeface="Cambria Math" panose="02040503050406030204" pitchFamily="18" charset="0"/>
                        </a:rPr>
                        <m:t>𝟑</m:t>
                      </m:r>
                      <m:r>
                        <a:rPr lang="en-US" altLang="vi-VN" b="1" i="1" smtClean="0">
                          <a:solidFill>
                            <a:srgbClr val="0070C0"/>
                          </a:solidFill>
                          <a:latin typeface="Cambria Math" panose="02040503050406030204" pitchFamily="18" charset="0"/>
                        </a:rPr>
                        <m:t> (Ω)</m:t>
                      </m:r>
                    </m:oMath>
                  </m:oMathPara>
                </a14:m>
                <a:endParaRPr lang="vi-VN" b="1" dirty="0">
                  <a:solidFill>
                    <a:srgbClr val="0070C0"/>
                  </a:solidFill>
                </a:endParaRPr>
              </a:p>
            </p:txBody>
          </p:sp>
        </mc:Choice>
        <mc:Fallback xmlns="">
          <p:sp>
            <p:nvSpPr>
              <p:cNvPr id="48" name="Rectangle 47"/>
              <p:cNvSpPr>
                <a:spLocks noRot="1" noChangeAspect="1" noMove="1" noResize="1" noEditPoints="1" noAdjustHandles="1" noChangeArrowheads="1" noChangeShapeType="1" noTextEdit="1"/>
              </p:cNvSpPr>
              <p:nvPr/>
            </p:nvSpPr>
            <p:spPr>
              <a:xfrm>
                <a:off x="8465912" y="2646054"/>
                <a:ext cx="1524776" cy="369332"/>
              </a:xfrm>
              <a:prstGeom prst="rect">
                <a:avLst/>
              </a:prstGeom>
              <a:blipFill>
                <a:blip r:embed="rId11"/>
                <a:stretch>
                  <a:fillRect b="-14754"/>
                </a:stretch>
              </a:blipFill>
            </p:spPr>
            <p:txBody>
              <a:bodyPr/>
              <a:lstStyle/>
              <a:p>
                <a:r>
                  <a:rPr lang="vi-VN">
                    <a:noFill/>
                  </a:rPr>
                  <a:t> </a:t>
                </a:r>
              </a:p>
            </p:txBody>
          </p:sp>
        </mc:Fallback>
      </mc:AlternateContent>
      <p:sp>
        <p:nvSpPr>
          <p:cNvPr id="34" name="Rectangle 33"/>
          <p:cNvSpPr/>
          <p:nvPr/>
        </p:nvSpPr>
        <p:spPr>
          <a:xfrm>
            <a:off x="6839457" y="3169190"/>
            <a:ext cx="1452642"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13</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R</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R</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3</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endParaRPr lang="vi-VN" b="1" dirty="0">
              <a:solidFill>
                <a:srgbClr val="0070C0"/>
              </a:solidFill>
            </a:endParaRPr>
          </a:p>
        </p:txBody>
      </p:sp>
      <p:sp>
        <p:nvSpPr>
          <p:cNvPr id="36" name="Rectangle 35"/>
          <p:cNvSpPr/>
          <p:nvPr/>
        </p:nvSpPr>
        <p:spPr>
          <a:xfrm>
            <a:off x="8150017" y="3181601"/>
            <a:ext cx="1672253"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484 + 645,3 </a:t>
            </a:r>
            <a:endParaRPr lang="vi-VN" b="1" dirty="0">
              <a:solidFill>
                <a:srgbClr val="0070C0"/>
              </a:solidFill>
            </a:endParaRPr>
          </a:p>
        </p:txBody>
      </p:sp>
      <p:sp>
        <p:nvSpPr>
          <p:cNvPr id="37" name="Rectangle 36"/>
          <p:cNvSpPr/>
          <p:nvPr/>
        </p:nvSpPr>
        <p:spPr>
          <a:xfrm>
            <a:off x="9647698" y="3169190"/>
            <a:ext cx="1414233"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1129,3(Ω)</a:t>
            </a:r>
            <a:endParaRPr lang="en-US" altLang="en-US" sz="1600" b="1" dirty="0">
              <a:solidFill>
                <a:srgbClr val="0070C0"/>
              </a:solidFill>
            </a:endParaRPr>
          </a:p>
        </p:txBody>
      </p:sp>
      <mc:AlternateContent xmlns:mc="http://schemas.openxmlformats.org/markup-compatibility/2006" xmlns:a14="http://schemas.microsoft.com/office/drawing/2010/main">
        <mc:Choice Requires="a14">
          <p:sp>
            <p:nvSpPr>
              <p:cNvPr id="51" name="Rectangle 50"/>
              <p:cNvSpPr/>
              <p:nvPr/>
            </p:nvSpPr>
            <p:spPr>
              <a:xfrm>
                <a:off x="6830264" y="3602511"/>
                <a:ext cx="1379892" cy="525144"/>
              </a:xfrm>
              <a:prstGeom prst="rect">
                <a:avLst/>
              </a:prstGeom>
            </p:spPr>
            <p:txBody>
              <a:bodyPr wrap="square">
                <a:spAutoFit/>
              </a:bodyPr>
              <a:lstStyle/>
              <a:p>
                <a14:m>
                  <m:oMath xmlns:m="http://schemas.openxmlformats.org/officeDocument/2006/math">
                    <m:sSub>
                      <m:sSubPr>
                        <m:ctrlPr>
                          <a:rPr lang="en-US" altLang="vi-VN" b="1" i="1" dirty="0" smtClean="0">
                            <a:solidFill>
                              <a:srgbClr val="0070C0"/>
                            </a:solidFill>
                            <a:latin typeface="Cambria Math" panose="02040503050406030204" pitchFamily="18" charset="0"/>
                          </a:rPr>
                        </m:ctrlPr>
                      </m:sSubPr>
                      <m:e>
                        <m:r>
                          <a:rPr lang="en-US" altLang="vi-VN" b="1" i="1" dirty="0" smtClean="0">
                            <a:solidFill>
                              <a:srgbClr val="0070C0"/>
                            </a:solidFill>
                            <a:latin typeface="Cambria Math" panose="02040503050406030204" pitchFamily="18" charset="0"/>
                          </a:rPr>
                          <m:t>𝑰</m:t>
                        </m:r>
                      </m:e>
                      <m:sub>
                        <m:r>
                          <a:rPr lang="en-US" altLang="vi-VN" b="1" i="1" dirty="0" smtClean="0">
                            <a:solidFill>
                              <a:srgbClr val="0070C0"/>
                            </a:solidFill>
                            <a:latin typeface="Cambria Math" panose="02040503050406030204" pitchFamily="18" charset="0"/>
                          </a:rPr>
                          <m:t>𝟏</m:t>
                        </m:r>
                      </m:sub>
                    </m:sSub>
                  </m:oMath>
                </a14:m>
                <a:r>
                  <a:rPr lang="en-US" altLang="vi-VN" b="1" dirty="0" smtClean="0">
                    <a:solidFill>
                      <a:srgbClr val="0070C0"/>
                    </a:solidFill>
                    <a:latin typeface=".VnTime" panose="020B7200000000000000" pitchFamily="34" charset="0"/>
                  </a:rPr>
                  <a:t>=</a:t>
                </a:r>
                <a14:m>
                  <m:oMath xmlns:m="http://schemas.openxmlformats.org/officeDocument/2006/math">
                    <m:sSub>
                      <m:sSubPr>
                        <m:ctrlPr>
                          <a:rPr lang="en-US" altLang="vi-VN" b="1" i="1" dirty="0">
                            <a:solidFill>
                              <a:srgbClr val="0070C0"/>
                            </a:solidFill>
                            <a:latin typeface="Cambria Math" panose="02040503050406030204" pitchFamily="18" charset="0"/>
                          </a:rPr>
                        </m:ctrlPr>
                      </m:sSubPr>
                      <m:e>
                        <m:r>
                          <a:rPr lang="en-US" altLang="vi-VN" b="1" i="1" dirty="0" smtClean="0">
                            <a:solidFill>
                              <a:srgbClr val="0070C0"/>
                            </a:solidFill>
                            <a:latin typeface="Cambria Math" panose="02040503050406030204" pitchFamily="18" charset="0"/>
                          </a:rPr>
                          <m:t>𝑰</m:t>
                        </m:r>
                      </m:e>
                      <m:sub>
                        <m:r>
                          <a:rPr lang="en-US" altLang="vi-VN" b="1" i="1" dirty="0" smtClean="0">
                            <a:solidFill>
                              <a:srgbClr val="0070C0"/>
                            </a:solidFill>
                            <a:latin typeface="Cambria Math" panose="02040503050406030204" pitchFamily="18" charset="0"/>
                          </a:rPr>
                          <m:t>𝟐</m:t>
                        </m:r>
                      </m:sub>
                    </m:sSub>
                  </m:oMath>
                </a14:m>
                <a:r>
                  <a:rPr lang="en-US" altLang="vi-VN" b="1" dirty="0" smtClean="0">
                    <a:solidFill>
                      <a:srgbClr val="0070C0"/>
                    </a:solidFill>
                    <a:latin typeface=".VnTime" panose="020B7200000000000000" pitchFamily="34" charset="0"/>
                  </a:rPr>
                  <a:t>= </a:t>
                </a:r>
                <a14:m>
                  <m:oMath xmlns:m="http://schemas.openxmlformats.org/officeDocument/2006/math">
                    <m:f>
                      <m:fPr>
                        <m:ctrlPr>
                          <a:rPr lang="en-US" altLang="vi-VN" b="1" i="1">
                            <a:solidFill>
                              <a:srgbClr val="0070C0"/>
                            </a:solidFill>
                            <a:latin typeface="Cambria Math" panose="02040503050406030204" pitchFamily="18" charset="0"/>
                          </a:rPr>
                        </m:ctrlPr>
                      </m:fPr>
                      <m:num>
                        <m:r>
                          <a:rPr lang="en-US" altLang="vi-VN" b="1" i="1" smtClean="0">
                            <a:solidFill>
                              <a:srgbClr val="0070C0"/>
                            </a:solidFill>
                            <a:latin typeface="Cambria Math" panose="02040503050406030204" pitchFamily="18" charset="0"/>
                          </a:rPr>
                          <m:t>𝑼</m:t>
                        </m:r>
                      </m:num>
                      <m:den>
                        <m:sSub>
                          <m:sSubPr>
                            <m:ctrlPr>
                              <a:rPr lang="en-US" altLang="vi-VN" b="1" i="1" smtClean="0">
                                <a:solidFill>
                                  <a:srgbClr val="0070C0"/>
                                </a:solidFill>
                                <a:latin typeface="Cambria Math" panose="02040503050406030204" pitchFamily="18" charset="0"/>
                              </a:rPr>
                            </m:ctrlPr>
                          </m:sSubPr>
                          <m:e>
                            <m:r>
                              <a:rPr lang="en-US" altLang="vi-VN" b="1" i="1" smtClean="0">
                                <a:solidFill>
                                  <a:srgbClr val="0070C0"/>
                                </a:solidFill>
                                <a:latin typeface="Cambria Math" panose="02040503050406030204" pitchFamily="18" charset="0"/>
                              </a:rPr>
                              <m:t>𝑹</m:t>
                            </m:r>
                          </m:e>
                          <m:sub>
                            <m:r>
                              <a:rPr lang="en-US" altLang="vi-VN" b="1" i="1" smtClean="0">
                                <a:solidFill>
                                  <a:srgbClr val="0070C0"/>
                                </a:solidFill>
                                <a:latin typeface="Cambria Math" panose="02040503050406030204" pitchFamily="18" charset="0"/>
                              </a:rPr>
                              <m:t>𝟏𝟑</m:t>
                            </m:r>
                          </m:sub>
                        </m:sSub>
                      </m:den>
                    </m:f>
                  </m:oMath>
                </a14:m>
                <a:endParaRPr lang="vi-VN" b="1" dirty="0">
                  <a:solidFill>
                    <a:srgbClr val="0070C0"/>
                  </a:solidFill>
                </a:endParaRPr>
              </a:p>
            </p:txBody>
          </p:sp>
        </mc:Choice>
        <mc:Fallback xmlns="">
          <p:sp>
            <p:nvSpPr>
              <p:cNvPr id="51" name="Rectangle 50"/>
              <p:cNvSpPr>
                <a:spLocks noRot="1" noChangeAspect="1" noMove="1" noResize="1" noEditPoints="1" noAdjustHandles="1" noChangeArrowheads="1" noChangeShapeType="1" noTextEdit="1"/>
              </p:cNvSpPr>
              <p:nvPr/>
            </p:nvSpPr>
            <p:spPr>
              <a:xfrm>
                <a:off x="6830264" y="3602511"/>
                <a:ext cx="1379892" cy="525144"/>
              </a:xfrm>
              <a:prstGeom prst="rect">
                <a:avLst/>
              </a:prstGeom>
              <a:blipFill>
                <a:blip r:embed="rId12"/>
                <a:stretch>
                  <a:fillRect b="-116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2" name="Rectangle 51"/>
              <p:cNvSpPr/>
              <p:nvPr/>
            </p:nvSpPr>
            <p:spPr>
              <a:xfrm>
                <a:off x="7970585" y="3545368"/>
                <a:ext cx="893193" cy="513795"/>
              </a:xfrm>
              <a:prstGeom prst="rect">
                <a:avLst/>
              </a:prstGeom>
            </p:spPr>
            <p:txBody>
              <a:bodyPr wrap="none">
                <a:spAutoFit/>
              </a:bodyPr>
              <a:lstStyle/>
              <a:p>
                <a:r>
                  <a:rPr lang="en-US" altLang="vi-VN" b="1" dirty="0" smtClean="0">
                    <a:solidFill>
                      <a:srgbClr val="0070C0"/>
                    </a:solidFill>
                  </a:rPr>
                  <a:t>= </a:t>
                </a:r>
                <a14:m>
                  <m:oMath xmlns:m="http://schemas.openxmlformats.org/officeDocument/2006/math">
                    <m:f>
                      <m:fPr>
                        <m:ctrlPr>
                          <a:rPr lang="en-US" altLang="vi-VN" b="1" i="1" smtClean="0">
                            <a:solidFill>
                              <a:srgbClr val="0070C0"/>
                            </a:solidFill>
                            <a:latin typeface="Cambria Math" panose="02040503050406030204" pitchFamily="18" charset="0"/>
                          </a:rPr>
                        </m:ctrlPr>
                      </m:fPr>
                      <m:num>
                        <m:r>
                          <a:rPr lang="en-US" altLang="vi-VN" b="1" i="1" smtClean="0">
                            <a:solidFill>
                              <a:srgbClr val="0070C0"/>
                            </a:solidFill>
                            <a:latin typeface="Cambria Math" panose="02040503050406030204" pitchFamily="18" charset="0"/>
                          </a:rPr>
                          <m:t>𝟐𝟐𝟎</m:t>
                        </m:r>
                      </m:num>
                      <m:den>
                        <m:r>
                          <a:rPr lang="en-US" altLang="vi-VN" b="1" i="1" smtClean="0">
                            <a:solidFill>
                              <a:srgbClr val="0070C0"/>
                            </a:solidFill>
                            <a:latin typeface="Cambria Math" panose="02040503050406030204" pitchFamily="18" charset="0"/>
                          </a:rPr>
                          <m:t>𝟏𝟏𝟐𝟗</m:t>
                        </m:r>
                        <m:r>
                          <a:rPr lang="en-US" altLang="vi-VN" b="1" i="1" smtClean="0">
                            <a:solidFill>
                              <a:srgbClr val="0070C0"/>
                            </a:solidFill>
                            <a:latin typeface="Cambria Math" panose="02040503050406030204" pitchFamily="18" charset="0"/>
                          </a:rPr>
                          <m:t>,</m:t>
                        </m:r>
                        <m:r>
                          <a:rPr lang="en-US" altLang="vi-VN" b="1" i="1" smtClean="0">
                            <a:solidFill>
                              <a:srgbClr val="0070C0"/>
                            </a:solidFill>
                            <a:latin typeface="Cambria Math" panose="02040503050406030204" pitchFamily="18" charset="0"/>
                          </a:rPr>
                          <m:t>𝟑</m:t>
                        </m:r>
                      </m:den>
                    </m:f>
                  </m:oMath>
                </a14:m>
                <a:endParaRPr lang="vi-VN" b="1" dirty="0">
                  <a:solidFill>
                    <a:srgbClr val="0070C0"/>
                  </a:solidFill>
                </a:endParaRPr>
              </a:p>
            </p:txBody>
          </p:sp>
        </mc:Choice>
        <mc:Fallback xmlns="">
          <p:sp>
            <p:nvSpPr>
              <p:cNvPr id="52" name="Rectangle 51"/>
              <p:cNvSpPr>
                <a:spLocks noRot="1" noChangeAspect="1" noMove="1" noResize="1" noEditPoints="1" noAdjustHandles="1" noChangeArrowheads="1" noChangeShapeType="1" noTextEdit="1"/>
              </p:cNvSpPr>
              <p:nvPr/>
            </p:nvSpPr>
            <p:spPr>
              <a:xfrm>
                <a:off x="7970585" y="3545368"/>
                <a:ext cx="893193" cy="513795"/>
              </a:xfrm>
              <a:prstGeom prst="rect">
                <a:avLst/>
              </a:prstGeom>
              <a:blipFill>
                <a:blip r:embed="rId13"/>
                <a:stretch>
                  <a:fillRect l="-6164" b="-3571"/>
                </a:stretch>
              </a:blipFill>
            </p:spPr>
            <p:txBody>
              <a:bodyPr/>
              <a:lstStyle/>
              <a:p>
                <a:r>
                  <a:rPr lang="vi-VN">
                    <a:noFill/>
                  </a:rPr>
                  <a:t> </a:t>
                </a:r>
              </a:p>
            </p:txBody>
          </p:sp>
        </mc:Fallback>
      </mc:AlternateContent>
      <p:sp>
        <p:nvSpPr>
          <p:cNvPr id="53" name="Rectangle 52"/>
          <p:cNvSpPr/>
          <p:nvPr/>
        </p:nvSpPr>
        <p:spPr>
          <a:xfrm>
            <a:off x="8768353" y="3598565"/>
            <a:ext cx="1414233"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1129,3(Ω)</a:t>
            </a:r>
            <a:endParaRPr lang="en-US" altLang="en-US" sz="1600" b="1" dirty="0">
              <a:solidFill>
                <a:srgbClr val="0070C0"/>
              </a:solidFill>
            </a:endParaRPr>
          </a:p>
        </p:txBody>
      </p:sp>
      <p:sp>
        <p:nvSpPr>
          <p:cNvPr id="39" name="Rectangle 38"/>
          <p:cNvSpPr/>
          <p:nvPr/>
        </p:nvSpPr>
        <p:spPr>
          <a:xfrm>
            <a:off x="6843148" y="4097331"/>
            <a:ext cx="1109599"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U</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I</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sz="1100" b="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endParaRPr lang="vi-VN" b="1" dirty="0">
              <a:solidFill>
                <a:srgbClr val="0070C0"/>
              </a:solidFill>
            </a:endParaRPr>
          </a:p>
        </p:txBody>
      </p:sp>
      <p:sp>
        <p:nvSpPr>
          <p:cNvPr id="40" name="Rectangle 39"/>
          <p:cNvSpPr/>
          <p:nvPr/>
        </p:nvSpPr>
        <p:spPr>
          <a:xfrm>
            <a:off x="7811538" y="4108354"/>
            <a:ext cx="1473480"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0,195.484 </a:t>
            </a:r>
            <a:endParaRPr lang="vi-VN" b="1" dirty="0">
              <a:solidFill>
                <a:srgbClr val="0070C0"/>
              </a:solidFill>
            </a:endParaRPr>
          </a:p>
        </p:txBody>
      </p:sp>
      <p:sp>
        <p:nvSpPr>
          <p:cNvPr id="41" name="Rectangle 40"/>
          <p:cNvSpPr/>
          <p:nvPr/>
        </p:nvSpPr>
        <p:spPr>
          <a:xfrm>
            <a:off x="9165644" y="4069018"/>
            <a:ext cx="1396536"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94,38 (V) </a:t>
            </a:r>
            <a:endParaRPr lang="vi-VN" b="1" dirty="0">
              <a:solidFill>
                <a:srgbClr val="0070C0"/>
              </a:solidFill>
            </a:endParaRPr>
          </a:p>
        </p:txBody>
      </p:sp>
      <p:sp>
        <p:nvSpPr>
          <p:cNvPr id="42" name="Rectangle 41"/>
          <p:cNvSpPr/>
          <p:nvPr/>
        </p:nvSpPr>
        <p:spPr>
          <a:xfrm>
            <a:off x="6842734" y="4483646"/>
            <a:ext cx="1109599" cy="36933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U</a:t>
            </a:r>
            <a:r>
              <a:rPr lang="en-US" altLang="en-US" sz="1100" b="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3</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I</a:t>
            </a:r>
            <a:r>
              <a:rPr lang="en-US" altLang="en-US" sz="1100" b="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3</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sz="1100" b="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3</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endParaRPr lang="vi-VN" b="1" dirty="0">
              <a:solidFill>
                <a:srgbClr val="0070C0"/>
              </a:solidFill>
            </a:endParaRPr>
          </a:p>
        </p:txBody>
      </p:sp>
      <p:sp>
        <p:nvSpPr>
          <p:cNvPr id="44" name="Rectangle 43"/>
          <p:cNvSpPr/>
          <p:nvPr/>
        </p:nvSpPr>
        <p:spPr>
          <a:xfrm>
            <a:off x="7779351" y="4467744"/>
            <a:ext cx="1665841"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0,195.645,3 </a:t>
            </a:r>
            <a:endParaRPr lang="vi-VN" b="1" dirty="0">
              <a:solidFill>
                <a:srgbClr val="0070C0"/>
              </a:solidFill>
            </a:endParaRPr>
          </a:p>
        </p:txBody>
      </p:sp>
      <p:sp>
        <p:nvSpPr>
          <p:cNvPr id="49" name="Rectangle 48"/>
          <p:cNvSpPr/>
          <p:nvPr/>
        </p:nvSpPr>
        <p:spPr>
          <a:xfrm>
            <a:off x="9284224" y="4483646"/>
            <a:ext cx="1396536" cy="369332"/>
          </a:xfrm>
          <a:prstGeom prst="rect">
            <a:avLst/>
          </a:prstGeom>
        </p:spPr>
        <p:txBody>
          <a:bodyPr wrap="none">
            <a:spAutoFit/>
          </a:bodyPr>
          <a:lstStyle/>
          <a:p>
            <a:pPr lvl="0" algn="just" eaLnBrk="0" fontAlgn="base" hangingPunct="0">
              <a:spcBef>
                <a:spcPct val="0"/>
              </a:spcBef>
              <a:spcAft>
                <a:spcPct val="0"/>
              </a:spcAft>
            </a:pP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125,83(V)</a:t>
            </a:r>
            <a:endParaRPr lang="en-US" altLang="en-US" sz="1600" b="1" dirty="0">
              <a:solidFill>
                <a:srgbClr val="0070C0"/>
              </a:solidFill>
            </a:endParaRPr>
          </a:p>
        </p:txBody>
      </p:sp>
      <p:sp>
        <p:nvSpPr>
          <p:cNvPr id="50" name="Rectangle 49"/>
          <p:cNvSpPr/>
          <p:nvPr/>
        </p:nvSpPr>
        <p:spPr>
          <a:xfrm>
            <a:off x="10350376" y="4062736"/>
            <a:ext cx="797013" cy="36933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&lt; U</a:t>
            </a:r>
            <a:r>
              <a:rPr lang="en-US" altLang="en-US" sz="1100" b="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đm1</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endParaRPr lang="vi-VN" b="1" dirty="0">
              <a:solidFill>
                <a:srgbClr val="0070C0"/>
              </a:solidFill>
            </a:endParaRPr>
          </a:p>
        </p:txBody>
      </p:sp>
      <p:sp>
        <p:nvSpPr>
          <p:cNvPr id="61" name="Rectangle 60"/>
          <p:cNvSpPr/>
          <p:nvPr/>
        </p:nvSpPr>
        <p:spPr>
          <a:xfrm>
            <a:off x="10500053" y="4496893"/>
            <a:ext cx="797013" cy="36933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&lt; U</a:t>
            </a:r>
            <a:r>
              <a:rPr lang="en-US" altLang="en-US" sz="1100" b="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đm3</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endParaRPr lang="vi-VN" b="1" dirty="0">
              <a:solidFill>
                <a:srgbClr val="0070C0"/>
              </a:solidFill>
            </a:endParaRPr>
          </a:p>
        </p:txBody>
      </p:sp>
      <p:sp>
        <p:nvSpPr>
          <p:cNvPr id="54" name="Rectangle 53"/>
          <p:cNvSpPr/>
          <p:nvPr/>
        </p:nvSpPr>
        <p:spPr>
          <a:xfrm>
            <a:off x="6845178" y="4843672"/>
            <a:ext cx="3004349" cy="36933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=&gt; c</a:t>
            </a:r>
            <a:r>
              <a:rPr lang="en-US" altLang="en-US" b="1"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á</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c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đ</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è</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n không bị hỏng</a:t>
            </a:r>
            <a:endParaRPr lang="vi-VN" b="1" dirty="0">
              <a:solidFill>
                <a:srgbClr val="0070C0"/>
              </a:solidFill>
            </a:endParaRPr>
          </a:p>
        </p:txBody>
      </p:sp>
      <p:sp>
        <p:nvSpPr>
          <p:cNvPr id="55" name="Rectangle 54"/>
          <p:cNvSpPr/>
          <p:nvPr/>
        </p:nvSpPr>
        <p:spPr>
          <a:xfrm>
            <a:off x="6694842" y="5161857"/>
            <a:ext cx="5145961" cy="369332"/>
          </a:xfrm>
          <a:prstGeom prst="rect">
            <a:avLst/>
          </a:prstGeom>
        </p:spPr>
        <p:txBody>
          <a:bodyPr wrap="none">
            <a:spAutoFit/>
          </a:bodyPr>
          <a:lstStyle/>
          <a:p>
            <a:pPr lvl="0"/>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Công suất của đoạn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mạch và của các đèn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l</a:t>
            </a:r>
            <a:r>
              <a:rPr lang="en-US" altLang="en-US" b="1" dirty="0">
                <a:solidFill>
                  <a:srgbClr val="0070C0"/>
                </a:solidFill>
                <a:latin typeface="Calibri" panose="020F0502020204030204" pitchFamily="34" charset="0"/>
                <a:ea typeface="Times New Roman" panose="02020603050405020304" pitchFamily="18" charset="0"/>
                <a:cs typeface="Arial" panose="020B0604020202020204" pitchFamily="34" charset="0"/>
              </a:rPr>
              <a:t>à</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endParaRPr lang="vi-VN" b="1" dirty="0">
              <a:solidFill>
                <a:srgbClr val="0070C0"/>
              </a:solidFill>
            </a:endParaRPr>
          </a:p>
        </p:txBody>
      </p:sp>
      <p:sp>
        <p:nvSpPr>
          <p:cNvPr id="56" name="Rectangle 55"/>
          <p:cNvSpPr/>
          <p:nvPr/>
        </p:nvSpPr>
        <p:spPr>
          <a:xfrm>
            <a:off x="6896458" y="5534404"/>
            <a:ext cx="1103187" cy="369332"/>
          </a:xfrm>
          <a:prstGeom prst="rect">
            <a:avLst/>
          </a:prstGeom>
        </p:spPr>
        <p:txBody>
          <a:bodyPr wrap="none">
            <a:spAutoFit/>
          </a:bodyPr>
          <a:lstStyle/>
          <a:p>
            <a:r>
              <a:rPr lang="en-US" altLang="vi-VN" b="1" dirty="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c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U.I </a:t>
            </a:r>
            <a:endParaRPr lang="vi-VN" b="1" dirty="0">
              <a:solidFill>
                <a:srgbClr val="0070C0"/>
              </a:solidFill>
            </a:endParaRPr>
          </a:p>
        </p:txBody>
      </p:sp>
      <p:sp>
        <p:nvSpPr>
          <p:cNvPr id="57" name="Rectangle 56"/>
          <p:cNvSpPr/>
          <p:nvPr/>
        </p:nvSpPr>
        <p:spPr>
          <a:xfrm>
            <a:off x="7796915" y="5492778"/>
            <a:ext cx="1473480" cy="369332"/>
          </a:xfrm>
          <a:prstGeom prst="rect">
            <a:avLst/>
          </a:prstGeom>
        </p:spPr>
        <p:txBody>
          <a:bodyPr wrap="none">
            <a:spAutoFit/>
          </a:bodyPr>
          <a:lstStyle/>
          <a:p>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220.0,195 </a:t>
            </a:r>
            <a:endParaRPr lang="vi-VN" b="1" dirty="0">
              <a:solidFill>
                <a:srgbClr val="0070C0"/>
              </a:solidFill>
            </a:endParaRPr>
          </a:p>
        </p:txBody>
      </p:sp>
      <p:sp>
        <p:nvSpPr>
          <p:cNvPr id="58" name="Rectangle 57"/>
          <p:cNvSpPr/>
          <p:nvPr/>
        </p:nvSpPr>
        <p:spPr>
          <a:xfrm>
            <a:off x="9096454" y="5492778"/>
            <a:ext cx="1268296" cy="369332"/>
          </a:xfrm>
          <a:prstGeom prst="rect">
            <a:avLst/>
          </a:prstGeom>
        </p:spPr>
        <p:txBody>
          <a:bodyPr wrap="none">
            <a:spAutoFit/>
          </a:bodyPr>
          <a:lstStyle/>
          <a:p>
            <a:pPr lvl="0"/>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42,9(W).</a:t>
            </a:r>
            <a:endParaRPr lang="en-US" altLang="en-US" sz="1600" b="1" dirty="0">
              <a:solidFill>
                <a:srgbClr val="0070C0"/>
              </a:solidFill>
            </a:endParaRPr>
          </a:p>
        </p:txBody>
      </p:sp>
      <mc:AlternateContent xmlns:mc="http://schemas.openxmlformats.org/markup-compatibility/2006" xmlns:a14="http://schemas.microsoft.com/office/drawing/2010/main">
        <mc:Choice Requires="a14">
          <p:sp>
            <p:nvSpPr>
              <p:cNvPr id="67" name="Rectangle 66"/>
              <p:cNvSpPr/>
              <p:nvPr/>
            </p:nvSpPr>
            <p:spPr>
              <a:xfrm>
                <a:off x="6839457" y="5868836"/>
                <a:ext cx="1372363" cy="387157"/>
              </a:xfrm>
              <a:prstGeom prst="rect">
                <a:avLst/>
              </a:prstGeom>
            </p:spPr>
            <p:txBody>
              <a:bodyPr wrap="none">
                <a:spAutoFit/>
              </a:bodyPr>
              <a:lstStyle/>
              <a:p>
                <a:r>
                  <a:rPr lang="en-US" altLang="vi-VN" b="1" dirty="0" smtClean="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1c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sSubSup>
                      <m:sSubSupPr>
                        <m:ctrlPr>
                          <a:rPr lang="en-US" altLang="en-US" b="1" i="1" smtClean="0">
                            <a:solidFill>
                              <a:srgbClr val="0070C0"/>
                            </a:solidFill>
                            <a:latin typeface="Cambria Math" panose="02040503050406030204" pitchFamily="18" charset="0"/>
                            <a:cs typeface="Arial" panose="020B0604020202020204" pitchFamily="34" charset="0"/>
                          </a:rPr>
                        </m:ctrlPr>
                      </m:sSubSupPr>
                      <m:e>
                        <m:r>
                          <a:rPr lang="en-US" altLang="en-US" b="1" i="1" smtClean="0">
                            <a:solidFill>
                              <a:srgbClr val="0070C0"/>
                            </a:solidFill>
                            <a:latin typeface="Cambria Math" panose="02040503050406030204" pitchFamily="18" charset="0"/>
                            <a:cs typeface="Arial" panose="020B0604020202020204" pitchFamily="34" charset="0"/>
                          </a:rPr>
                          <m:t>𝑰</m:t>
                        </m:r>
                      </m:e>
                      <m:sub>
                        <m:r>
                          <a:rPr lang="en-US" altLang="en-US" b="1" i="1" smtClean="0">
                            <a:solidFill>
                              <a:srgbClr val="0070C0"/>
                            </a:solidFill>
                            <a:latin typeface="Cambria Math" panose="02040503050406030204" pitchFamily="18" charset="0"/>
                            <a:cs typeface="Arial" panose="020B0604020202020204" pitchFamily="34" charset="0"/>
                          </a:rPr>
                          <m:t>𝟏</m:t>
                        </m:r>
                      </m:sub>
                      <m:sup>
                        <m:r>
                          <a:rPr lang="en-US" altLang="en-US" b="1" i="1" smtClean="0">
                            <a:solidFill>
                              <a:srgbClr val="0070C0"/>
                            </a:solidFill>
                            <a:latin typeface="Cambria Math" panose="02040503050406030204" pitchFamily="18" charset="0"/>
                            <a:cs typeface="Arial" panose="020B0604020202020204" pitchFamily="34" charset="0"/>
                          </a:rPr>
                          <m:t>𝟐</m:t>
                        </m:r>
                      </m:sup>
                    </m:sSubSup>
                  </m:oMath>
                </a14:m>
                <a:r>
                  <a:rPr lang="en-US" b="1" dirty="0" smtClean="0">
                    <a:solidFill>
                      <a:srgbClr val="0070C0"/>
                    </a:solidFill>
                  </a:rPr>
                  <a:t>.</a:t>
                </a:r>
                <a14:m>
                  <m:oMath xmlns:m="http://schemas.openxmlformats.org/officeDocument/2006/math">
                    <m:sSub>
                      <m:sSubPr>
                        <m:ctrlPr>
                          <a:rPr lang="en-US" b="1" i="1" dirty="0" smtClean="0">
                            <a:solidFill>
                              <a:srgbClr val="0070C0"/>
                            </a:solidFill>
                            <a:latin typeface="Cambria Math" panose="02040503050406030204" pitchFamily="18" charset="0"/>
                          </a:rPr>
                        </m:ctrlPr>
                      </m:sSubPr>
                      <m:e>
                        <m:r>
                          <a:rPr lang="en-US" b="1" i="1" dirty="0" smtClean="0">
                            <a:solidFill>
                              <a:srgbClr val="0070C0"/>
                            </a:solidFill>
                            <a:latin typeface="Cambria Math" panose="02040503050406030204" pitchFamily="18" charset="0"/>
                          </a:rPr>
                          <m:t>𝑹</m:t>
                        </m:r>
                      </m:e>
                      <m:sub>
                        <m:r>
                          <a:rPr lang="en-US" b="1" i="1" dirty="0" smtClean="0">
                            <a:solidFill>
                              <a:srgbClr val="0070C0"/>
                            </a:solidFill>
                            <a:latin typeface="Cambria Math" panose="02040503050406030204" pitchFamily="18" charset="0"/>
                          </a:rPr>
                          <m:t>𝟏</m:t>
                        </m:r>
                      </m:sub>
                    </m:sSub>
                  </m:oMath>
                </a14:m>
                <a:endParaRPr lang="vi-VN" b="1" dirty="0">
                  <a:solidFill>
                    <a:srgbClr val="0070C0"/>
                  </a:solidFill>
                </a:endParaRPr>
              </a:p>
            </p:txBody>
          </p:sp>
        </mc:Choice>
        <mc:Fallback xmlns="">
          <p:sp>
            <p:nvSpPr>
              <p:cNvPr id="67" name="Rectangle 66"/>
              <p:cNvSpPr>
                <a:spLocks noRot="1" noChangeAspect="1" noMove="1" noResize="1" noEditPoints="1" noAdjustHandles="1" noChangeArrowheads="1" noChangeShapeType="1" noTextEdit="1"/>
              </p:cNvSpPr>
              <p:nvPr/>
            </p:nvSpPr>
            <p:spPr>
              <a:xfrm>
                <a:off x="6839457" y="5868836"/>
                <a:ext cx="1372363" cy="387157"/>
              </a:xfrm>
              <a:prstGeom prst="rect">
                <a:avLst/>
              </a:prstGeom>
              <a:blipFill>
                <a:blip r:embed="rId14"/>
                <a:stretch>
                  <a:fillRect l="-4000" t="-6349" b="-2698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8" name="Rectangle 67"/>
              <p:cNvSpPr/>
              <p:nvPr/>
            </p:nvSpPr>
            <p:spPr>
              <a:xfrm>
                <a:off x="8023558" y="5868027"/>
                <a:ext cx="1644937" cy="37555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sSup>
                      <m:sSupPr>
                        <m:ctrlPr>
                          <a:rPr lang="en-US" altLang="en-US" b="1" i="1" smtClean="0">
                            <a:solidFill>
                              <a:srgbClr val="0070C0"/>
                            </a:solidFill>
                            <a:latin typeface="Cambria Math" panose="02040503050406030204" pitchFamily="18" charset="0"/>
                            <a:cs typeface="Arial" panose="020B0604020202020204" pitchFamily="34" charset="0"/>
                          </a:rPr>
                        </m:ctrlPr>
                      </m:sSupPr>
                      <m:e>
                        <m:r>
                          <a:rPr lang="en-US" altLang="en-US" b="1" i="1" smtClean="0">
                            <a:solidFill>
                              <a:srgbClr val="0070C0"/>
                            </a:solidFill>
                            <a:latin typeface="Cambria Math" panose="02040503050406030204" pitchFamily="18" charset="0"/>
                            <a:cs typeface="Arial" panose="020B0604020202020204" pitchFamily="34" charset="0"/>
                          </a:rPr>
                          <m:t>𝟎</m:t>
                        </m:r>
                        <m:r>
                          <a:rPr lang="en-US" altLang="en-US" b="1" i="1" smtClean="0">
                            <a:solidFill>
                              <a:srgbClr val="0070C0"/>
                            </a:solidFill>
                            <a:latin typeface="Cambria Math" panose="02040503050406030204" pitchFamily="18" charset="0"/>
                            <a:cs typeface="Arial" panose="020B0604020202020204" pitchFamily="34" charset="0"/>
                          </a:rPr>
                          <m:t>,</m:t>
                        </m:r>
                        <m:r>
                          <a:rPr lang="en-US" altLang="en-US" b="1" i="1" smtClean="0">
                            <a:solidFill>
                              <a:srgbClr val="0070C0"/>
                            </a:solidFill>
                            <a:latin typeface="Cambria Math" panose="02040503050406030204" pitchFamily="18" charset="0"/>
                            <a:cs typeface="Arial" panose="020B0604020202020204" pitchFamily="34" charset="0"/>
                          </a:rPr>
                          <m:t>𝟏𝟗𝟓</m:t>
                        </m:r>
                      </m:e>
                      <m:sup>
                        <m:r>
                          <a:rPr lang="en-US" altLang="en-US" b="1" i="1" smtClean="0">
                            <a:solidFill>
                              <a:srgbClr val="0070C0"/>
                            </a:solidFill>
                            <a:latin typeface="Cambria Math" panose="02040503050406030204" pitchFamily="18" charset="0"/>
                            <a:cs typeface="Arial" panose="020B0604020202020204" pitchFamily="34" charset="0"/>
                          </a:rPr>
                          <m:t>𝟐</m:t>
                        </m:r>
                      </m:sup>
                    </m:sSup>
                  </m:oMath>
                </a14:m>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.484 </a:t>
                </a:r>
                <a:endParaRPr lang="vi-VN" b="1" dirty="0">
                  <a:solidFill>
                    <a:srgbClr val="0070C0"/>
                  </a:solidFill>
                </a:endParaRPr>
              </a:p>
            </p:txBody>
          </p:sp>
        </mc:Choice>
        <mc:Fallback xmlns="">
          <p:sp>
            <p:nvSpPr>
              <p:cNvPr id="68" name="Rectangle 67"/>
              <p:cNvSpPr>
                <a:spLocks noRot="1" noChangeAspect="1" noMove="1" noResize="1" noEditPoints="1" noAdjustHandles="1" noChangeArrowheads="1" noChangeShapeType="1" noTextEdit="1"/>
              </p:cNvSpPr>
              <p:nvPr/>
            </p:nvSpPr>
            <p:spPr>
              <a:xfrm>
                <a:off x="8023558" y="5868027"/>
                <a:ext cx="1644937" cy="375552"/>
              </a:xfrm>
              <a:prstGeom prst="rect">
                <a:avLst/>
              </a:prstGeom>
              <a:blipFill>
                <a:blip r:embed="rId15"/>
                <a:stretch>
                  <a:fillRect l="-2963" t="-6557" r="-2593" b="-27869"/>
                </a:stretch>
              </a:blipFill>
            </p:spPr>
            <p:txBody>
              <a:bodyPr/>
              <a:lstStyle/>
              <a:p>
                <a:r>
                  <a:rPr lang="vi-VN">
                    <a:noFill/>
                  </a:rPr>
                  <a:t> </a:t>
                </a:r>
              </a:p>
            </p:txBody>
          </p:sp>
        </mc:Fallback>
      </mc:AlternateContent>
      <p:sp>
        <p:nvSpPr>
          <p:cNvPr id="69" name="Rectangle 68"/>
          <p:cNvSpPr/>
          <p:nvPr/>
        </p:nvSpPr>
        <p:spPr>
          <a:xfrm>
            <a:off x="9432259" y="5868027"/>
            <a:ext cx="1268296" cy="369332"/>
          </a:xfrm>
          <a:prstGeom prst="rect">
            <a:avLst/>
          </a:prstGeom>
        </p:spPr>
        <p:txBody>
          <a:bodyPr wrap="none">
            <a:spAutoFit/>
          </a:bodyPr>
          <a:lstStyle/>
          <a:p>
            <a:pPr lvl="0"/>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18,4(W).</a:t>
            </a:r>
            <a:endParaRPr lang="en-US" altLang="en-US" sz="1600" b="1" dirty="0">
              <a:solidFill>
                <a:srgbClr val="0070C0"/>
              </a:solidFill>
            </a:endParaRPr>
          </a:p>
        </p:txBody>
      </p:sp>
      <mc:AlternateContent xmlns:mc="http://schemas.openxmlformats.org/markup-compatibility/2006" xmlns:a14="http://schemas.microsoft.com/office/drawing/2010/main">
        <mc:Choice Requires="a14">
          <p:sp>
            <p:nvSpPr>
              <p:cNvPr id="70" name="Rectangle 69"/>
              <p:cNvSpPr/>
              <p:nvPr/>
            </p:nvSpPr>
            <p:spPr>
              <a:xfrm>
                <a:off x="6812571" y="6254696"/>
                <a:ext cx="1372363" cy="388504"/>
              </a:xfrm>
              <a:prstGeom prst="rect">
                <a:avLst/>
              </a:prstGeom>
            </p:spPr>
            <p:txBody>
              <a:bodyPr wrap="none">
                <a:spAutoFit/>
              </a:bodyPr>
              <a:lstStyle/>
              <a:p>
                <a:r>
                  <a:rPr lang="en-US" altLang="vi-VN" b="1" dirty="0" smtClean="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3c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sSubSup>
                      <m:sSubSupPr>
                        <m:ctrlPr>
                          <a:rPr lang="en-US" altLang="en-US" b="1" i="1" smtClean="0">
                            <a:solidFill>
                              <a:srgbClr val="0070C0"/>
                            </a:solidFill>
                            <a:latin typeface="Cambria Math" panose="02040503050406030204" pitchFamily="18" charset="0"/>
                            <a:cs typeface="Arial" panose="020B0604020202020204" pitchFamily="34" charset="0"/>
                          </a:rPr>
                        </m:ctrlPr>
                      </m:sSubSupPr>
                      <m:e>
                        <m:r>
                          <a:rPr lang="en-US" altLang="en-US" b="1" i="1" smtClean="0">
                            <a:solidFill>
                              <a:srgbClr val="0070C0"/>
                            </a:solidFill>
                            <a:latin typeface="Cambria Math" panose="02040503050406030204" pitchFamily="18" charset="0"/>
                            <a:cs typeface="Arial" panose="020B0604020202020204" pitchFamily="34" charset="0"/>
                          </a:rPr>
                          <m:t>𝑰</m:t>
                        </m:r>
                      </m:e>
                      <m:sub>
                        <m:r>
                          <a:rPr lang="en-US" altLang="en-US" b="1" i="1" smtClean="0">
                            <a:solidFill>
                              <a:srgbClr val="0070C0"/>
                            </a:solidFill>
                            <a:latin typeface="Cambria Math" panose="02040503050406030204" pitchFamily="18" charset="0"/>
                            <a:cs typeface="Arial" panose="020B0604020202020204" pitchFamily="34" charset="0"/>
                          </a:rPr>
                          <m:t>𝟑</m:t>
                        </m:r>
                      </m:sub>
                      <m:sup>
                        <m:r>
                          <a:rPr lang="en-US" altLang="en-US" b="1" i="1" smtClean="0">
                            <a:solidFill>
                              <a:srgbClr val="0070C0"/>
                            </a:solidFill>
                            <a:latin typeface="Cambria Math" panose="02040503050406030204" pitchFamily="18" charset="0"/>
                            <a:cs typeface="Arial" panose="020B0604020202020204" pitchFamily="34" charset="0"/>
                          </a:rPr>
                          <m:t>𝟐</m:t>
                        </m:r>
                      </m:sup>
                    </m:sSubSup>
                  </m:oMath>
                </a14:m>
                <a:r>
                  <a:rPr lang="en-US" b="1" dirty="0" smtClean="0">
                    <a:solidFill>
                      <a:srgbClr val="0070C0"/>
                    </a:solidFill>
                  </a:rPr>
                  <a:t>.</a:t>
                </a:r>
                <a14:m>
                  <m:oMath xmlns:m="http://schemas.openxmlformats.org/officeDocument/2006/math">
                    <m:sSub>
                      <m:sSubPr>
                        <m:ctrlPr>
                          <a:rPr lang="en-US" b="1" i="1" dirty="0" smtClean="0">
                            <a:solidFill>
                              <a:srgbClr val="0070C0"/>
                            </a:solidFill>
                            <a:latin typeface="Cambria Math" panose="02040503050406030204" pitchFamily="18" charset="0"/>
                          </a:rPr>
                        </m:ctrlPr>
                      </m:sSubPr>
                      <m:e>
                        <m:r>
                          <a:rPr lang="en-US" b="1" i="1" dirty="0" smtClean="0">
                            <a:solidFill>
                              <a:srgbClr val="0070C0"/>
                            </a:solidFill>
                            <a:latin typeface="Cambria Math" panose="02040503050406030204" pitchFamily="18" charset="0"/>
                          </a:rPr>
                          <m:t>𝑹</m:t>
                        </m:r>
                      </m:e>
                      <m:sub>
                        <m:r>
                          <a:rPr lang="en-US" b="1" i="1" dirty="0" smtClean="0">
                            <a:solidFill>
                              <a:srgbClr val="0070C0"/>
                            </a:solidFill>
                            <a:latin typeface="Cambria Math" panose="02040503050406030204" pitchFamily="18" charset="0"/>
                          </a:rPr>
                          <m:t>𝟑</m:t>
                        </m:r>
                      </m:sub>
                    </m:sSub>
                  </m:oMath>
                </a14:m>
                <a:endParaRPr lang="vi-VN" b="1" dirty="0">
                  <a:solidFill>
                    <a:srgbClr val="0070C0"/>
                  </a:solidFill>
                </a:endParaRPr>
              </a:p>
            </p:txBody>
          </p:sp>
        </mc:Choice>
        <mc:Fallback xmlns="">
          <p:sp>
            <p:nvSpPr>
              <p:cNvPr id="70" name="Rectangle 69"/>
              <p:cNvSpPr>
                <a:spLocks noRot="1" noChangeAspect="1" noMove="1" noResize="1" noEditPoints="1" noAdjustHandles="1" noChangeArrowheads="1" noChangeShapeType="1" noTextEdit="1"/>
              </p:cNvSpPr>
              <p:nvPr/>
            </p:nvSpPr>
            <p:spPr>
              <a:xfrm>
                <a:off x="6812571" y="6254696"/>
                <a:ext cx="1372363" cy="388504"/>
              </a:xfrm>
              <a:prstGeom prst="rect">
                <a:avLst/>
              </a:prstGeom>
              <a:blipFill>
                <a:blip r:embed="rId16"/>
                <a:stretch>
                  <a:fillRect l="-4000" t="-4688" b="-2500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1" name="Rectangle 70"/>
              <p:cNvSpPr/>
              <p:nvPr/>
            </p:nvSpPr>
            <p:spPr>
              <a:xfrm>
                <a:off x="7996672" y="6253887"/>
                <a:ext cx="1965538" cy="375552"/>
              </a:xfrm>
              <a:prstGeom prst="rect">
                <a:avLst/>
              </a:prstGeom>
            </p:spPr>
            <p:txBody>
              <a:bodyPr wrap="none">
                <a:spAutoFit/>
              </a:bodyPr>
              <a:lstStyle/>
              <a:p>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sSup>
                      <m:sSupPr>
                        <m:ctrlPr>
                          <a:rPr lang="en-US" altLang="en-US" b="1" i="1" smtClean="0">
                            <a:solidFill>
                              <a:srgbClr val="0070C0"/>
                            </a:solidFill>
                            <a:latin typeface="Cambria Math" panose="02040503050406030204" pitchFamily="18" charset="0"/>
                            <a:cs typeface="Arial" panose="020B0604020202020204" pitchFamily="34" charset="0"/>
                          </a:rPr>
                        </m:ctrlPr>
                      </m:sSupPr>
                      <m:e>
                        <m:r>
                          <a:rPr lang="en-US" altLang="en-US" b="1" i="1" smtClean="0">
                            <a:solidFill>
                              <a:srgbClr val="0070C0"/>
                            </a:solidFill>
                            <a:latin typeface="Cambria Math" panose="02040503050406030204" pitchFamily="18" charset="0"/>
                            <a:cs typeface="Arial" panose="020B0604020202020204" pitchFamily="34" charset="0"/>
                          </a:rPr>
                          <m:t>𝟎</m:t>
                        </m:r>
                        <m:r>
                          <a:rPr lang="en-US" altLang="en-US" b="1" i="1" smtClean="0">
                            <a:solidFill>
                              <a:srgbClr val="0070C0"/>
                            </a:solidFill>
                            <a:latin typeface="Cambria Math" panose="02040503050406030204" pitchFamily="18" charset="0"/>
                            <a:cs typeface="Arial" panose="020B0604020202020204" pitchFamily="34" charset="0"/>
                          </a:rPr>
                          <m:t>,</m:t>
                        </m:r>
                        <m:r>
                          <a:rPr lang="en-US" altLang="en-US" b="1" i="1" smtClean="0">
                            <a:solidFill>
                              <a:srgbClr val="0070C0"/>
                            </a:solidFill>
                            <a:latin typeface="Cambria Math" panose="02040503050406030204" pitchFamily="18" charset="0"/>
                            <a:cs typeface="Arial" panose="020B0604020202020204" pitchFamily="34" charset="0"/>
                          </a:rPr>
                          <m:t>𝟏𝟗𝟓</m:t>
                        </m:r>
                      </m:e>
                      <m:sup>
                        <m:r>
                          <a:rPr lang="en-US" altLang="en-US" b="1" i="1" smtClean="0">
                            <a:solidFill>
                              <a:srgbClr val="0070C0"/>
                            </a:solidFill>
                            <a:latin typeface="Cambria Math" panose="02040503050406030204" pitchFamily="18" charset="0"/>
                            <a:cs typeface="Arial" panose="020B0604020202020204" pitchFamily="34" charset="0"/>
                          </a:rPr>
                          <m:t>𝟐</m:t>
                        </m:r>
                      </m:sup>
                    </m:sSup>
                  </m:oMath>
                </a14:m>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.645,93 </a:t>
                </a:r>
                <a:endParaRPr lang="vi-VN" b="1" dirty="0">
                  <a:solidFill>
                    <a:srgbClr val="0070C0"/>
                  </a:solidFill>
                </a:endParaRPr>
              </a:p>
            </p:txBody>
          </p:sp>
        </mc:Choice>
        <mc:Fallback xmlns="">
          <p:sp>
            <p:nvSpPr>
              <p:cNvPr id="71" name="Rectangle 70"/>
              <p:cNvSpPr>
                <a:spLocks noRot="1" noChangeAspect="1" noMove="1" noResize="1" noEditPoints="1" noAdjustHandles="1" noChangeArrowheads="1" noChangeShapeType="1" noTextEdit="1"/>
              </p:cNvSpPr>
              <p:nvPr/>
            </p:nvSpPr>
            <p:spPr>
              <a:xfrm>
                <a:off x="7996672" y="6253887"/>
                <a:ext cx="1965538" cy="375552"/>
              </a:xfrm>
              <a:prstGeom prst="rect">
                <a:avLst/>
              </a:prstGeom>
              <a:blipFill>
                <a:blip r:embed="rId17"/>
                <a:stretch>
                  <a:fillRect l="-2795" t="-6452" r="-1863" b="-25806"/>
                </a:stretch>
              </a:blipFill>
            </p:spPr>
            <p:txBody>
              <a:bodyPr/>
              <a:lstStyle/>
              <a:p>
                <a:r>
                  <a:rPr lang="vi-VN">
                    <a:noFill/>
                  </a:rPr>
                  <a:t> </a:t>
                </a:r>
              </a:p>
            </p:txBody>
          </p:sp>
        </mc:Fallback>
      </mc:AlternateContent>
      <p:sp>
        <p:nvSpPr>
          <p:cNvPr id="72" name="Rectangle 71"/>
          <p:cNvSpPr/>
          <p:nvPr/>
        </p:nvSpPr>
        <p:spPr>
          <a:xfrm>
            <a:off x="9708869" y="6239380"/>
            <a:ext cx="1268296" cy="369332"/>
          </a:xfrm>
          <a:prstGeom prst="rect">
            <a:avLst/>
          </a:prstGeom>
        </p:spPr>
        <p:txBody>
          <a:bodyPr wrap="none">
            <a:spAutoFit/>
          </a:bodyPr>
          <a:lstStyle/>
          <a:p>
            <a:pPr lvl="0"/>
            <a:r>
              <a:rPr lang="en-US" altLang="en-US"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24,5(W).</a:t>
            </a:r>
            <a:endParaRPr lang="en-US" altLang="en-US" sz="1600" b="1" dirty="0">
              <a:solidFill>
                <a:srgbClr val="0070C0"/>
              </a:solidFill>
            </a:endParaRPr>
          </a:p>
        </p:txBody>
      </p:sp>
    </p:spTree>
    <p:extLst>
      <p:ext uri="{BB962C8B-B14F-4D97-AF65-F5344CB8AC3E}">
        <p14:creationId xmlns:p14="http://schemas.microsoft.com/office/powerpoint/2010/main" val="12229097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arn(inVertic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arn(inVertic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barn(inVertical)">
                                      <p:cBhvr>
                                        <p:cTn id="67" dur="500"/>
                                        <p:tgtEl>
                                          <p:spTgt spid="43"/>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arn(inVertical)">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barn(inVertical)">
                                      <p:cBhvr>
                                        <p:cTn id="77" dur="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barn(inVertical)">
                                      <p:cBhvr>
                                        <p:cTn id="82" dur="500"/>
                                        <p:tgtEl>
                                          <p:spTgt spid="18"/>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barn(inVertical)">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barn(inVertical)">
                                      <p:cBhvr>
                                        <p:cTn id="92" dur="500"/>
                                        <p:tgtEl>
                                          <p:spTgt spid="21"/>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barn(inVertical)">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barn(inVertical)">
                                      <p:cBhvr>
                                        <p:cTn id="102" dur="500"/>
                                        <p:tgtEl>
                                          <p:spTgt spid="23"/>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barn(inVertical)">
                                      <p:cBhvr>
                                        <p:cTn id="107" dur="500"/>
                                        <p:tgtEl>
                                          <p:spTgt spid="28"/>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barn(inVertical)">
                                      <p:cBhvr>
                                        <p:cTn id="112" dur="500"/>
                                        <p:tgtEl>
                                          <p:spTgt spid="25"/>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26"/>
                                        </p:tgtEl>
                                        <p:attrNameLst>
                                          <p:attrName>style.visibility</p:attrName>
                                        </p:attrNameLst>
                                      </p:cBhvr>
                                      <p:to>
                                        <p:strVal val="visible"/>
                                      </p:to>
                                    </p:set>
                                    <p:animEffect transition="in" filter="barn(inVertical)">
                                      <p:cBhvr>
                                        <p:cTn id="117" dur="500"/>
                                        <p:tgtEl>
                                          <p:spTgt spid="26"/>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Effect transition="in" filter="barn(inVertical)">
                                      <p:cBhvr>
                                        <p:cTn id="122" dur="500"/>
                                        <p:tgtEl>
                                          <p:spTgt spid="27"/>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29"/>
                                        </p:tgtEl>
                                        <p:attrNameLst>
                                          <p:attrName>style.visibility</p:attrName>
                                        </p:attrNameLst>
                                      </p:cBhvr>
                                      <p:to>
                                        <p:strVal val="visible"/>
                                      </p:to>
                                    </p:set>
                                    <p:animEffect transition="in" filter="barn(inVertical)">
                                      <p:cBhvr>
                                        <p:cTn id="127" dur="500"/>
                                        <p:tgtEl>
                                          <p:spTgt spid="29"/>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30"/>
                                        </p:tgtEl>
                                        <p:attrNameLst>
                                          <p:attrName>style.visibility</p:attrName>
                                        </p:attrNameLst>
                                      </p:cBhvr>
                                      <p:to>
                                        <p:strVal val="visible"/>
                                      </p:to>
                                    </p:set>
                                    <p:animEffect transition="in" filter="barn(inVertical)">
                                      <p:cBhvr>
                                        <p:cTn id="132" dur="500"/>
                                        <p:tgtEl>
                                          <p:spTgt spid="30"/>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barn(inVertical)">
                                      <p:cBhvr>
                                        <p:cTn id="137" dur="500"/>
                                        <p:tgtEl>
                                          <p:spTgt spid="31"/>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32"/>
                                        </p:tgtEl>
                                        <p:attrNameLst>
                                          <p:attrName>style.visibility</p:attrName>
                                        </p:attrNameLst>
                                      </p:cBhvr>
                                      <p:to>
                                        <p:strVal val="visible"/>
                                      </p:to>
                                    </p:set>
                                    <p:animEffect transition="in" filter="barn(inVertical)">
                                      <p:cBhvr>
                                        <p:cTn id="142" dur="500"/>
                                        <p:tgtEl>
                                          <p:spTgt spid="32"/>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33"/>
                                        </p:tgtEl>
                                        <p:attrNameLst>
                                          <p:attrName>style.visibility</p:attrName>
                                        </p:attrNameLst>
                                      </p:cBhvr>
                                      <p:to>
                                        <p:strVal val="visible"/>
                                      </p:to>
                                    </p:set>
                                    <p:animEffect transition="in" filter="barn(inVertical)">
                                      <p:cBhvr>
                                        <p:cTn id="147" dur="500"/>
                                        <p:tgtEl>
                                          <p:spTgt spid="33"/>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45"/>
                                        </p:tgtEl>
                                        <p:attrNameLst>
                                          <p:attrName>style.visibility</p:attrName>
                                        </p:attrNameLst>
                                      </p:cBhvr>
                                      <p:to>
                                        <p:strVal val="visible"/>
                                      </p:to>
                                    </p:set>
                                    <p:animEffect transition="in" filter="barn(inVertical)">
                                      <p:cBhvr>
                                        <p:cTn id="152" dur="500"/>
                                        <p:tgtEl>
                                          <p:spTgt spid="45"/>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46"/>
                                        </p:tgtEl>
                                        <p:attrNameLst>
                                          <p:attrName>style.visibility</p:attrName>
                                        </p:attrNameLst>
                                      </p:cBhvr>
                                      <p:to>
                                        <p:strVal val="visible"/>
                                      </p:to>
                                    </p:set>
                                    <p:animEffect transition="in" filter="barn(inVertical)">
                                      <p:cBhvr>
                                        <p:cTn id="157" dur="500"/>
                                        <p:tgtEl>
                                          <p:spTgt spid="46"/>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2"/>
                                        </p:tgtEl>
                                        <p:attrNameLst>
                                          <p:attrName>style.visibility</p:attrName>
                                        </p:attrNameLst>
                                      </p:cBhvr>
                                      <p:to>
                                        <p:strVal val="visible"/>
                                      </p:to>
                                    </p:set>
                                    <p:animEffect transition="in" filter="barn(inVertical)">
                                      <p:cBhvr>
                                        <p:cTn id="162" dur="500"/>
                                        <p:tgtEl>
                                          <p:spTgt spid="2"/>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barn(inVertical)">
                                      <p:cBhvr>
                                        <p:cTn id="167" dur="500"/>
                                        <p:tgtEl>
                                          <p:spTgt spid="6"/>
                                        </p:tgtEl>
                                      </p:cBhvr>
                                    </p:animEffec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7"/>
                                        </p:tgtEl>
                                        <p:attrNameLst>
                                          <p:attrName>style.visibility</p:attrName>
                                        </p:attrNameLst>
                                      </p:cBhvr>
                                      <p:to>
                                        <p:strVal val="visible"/>
                                      </p:to>
                                    </p:set>
                                    <p:animEffect transition="in" filter="barn(inVertical)">
                                      <p:cBhvr>
                                        <p:cTn id="172" dur="500"/>
                                        <p:tgtEl>
                                          <p:spTgt spid="7"/>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ntr" presetSubtype="21" fill="hold" grpId="0" nodeType="clickEffect">
                                  <p:stCondLst>
                                    <p:cond delay="0"/>
                                  </p:stCondLst>
                                  <p:childTnLst>
                                    <p:set>
                                      <p:cBhvr>
                                        <p:cTn id="176" dur="1" fill="hold">
                                          <p:stCondLst>
                                            <p:cond delay="0"/>
                                          </p:stCondLst>
                                        </p:cTn>
                                        <p:tgtEl>
                                          <p:spTgt spid="16"/>
                                        </p:tgtEl>
                                        <p:attrNameLst>
                                          <p:attrName>style.visibility</p:attrName>
                                        </p:attrNameLst>
                                      </p:cBhvr>
                                      <p:to>
                                        <p:strVal val="visible"/>
                                      </p:to>
                                    </p:set>
                                    <p:animEffect transition="in" filter="barn(inVertical)">
                                      <p:cBhvr>
                                        <p:cTn id="177" dur="500"/>
                                        <p:tgtEl>
                                          <p:spTgt spid="16"/>
                                        </p:tgtEl>
                                      </p:cBhvr>
                                    </p:animEffect>
                                  </p:childTnLst>
                                </p:cTn>
                              </p:par>
                            </p:childTnLst>
                          </p:cTn>
                        </p:par>
                      </p:childTnLst>
                    </p:cTn>
                  </p:par>
                  <p:par>
                    <p:cTn id="178" fill="hold">
                      <p:stCondLst>
                        <p:cond delay="indefinite"/>
                      </p:stCondLst>
                      <p:childTnLst>
                        <p:par>
                          <p:cTn id="179" fill="hold">
                            <p:stCondLst>
                              <p:cond delay="0"/>
                            </p:stCondLst>
                            <p:childTnLst>
                              <p:par>
                                <p:cTn id="180" presetID="16" presetClass="entr" presetSubtype="21" fill="hold" grpId="0" nodeType="clickEffect">
                                  <p:stCondLst>
                                    <p:cond delay="0"/>
                                  </p:stCondLst>
                                  <p:childTnLst>
                                    <p:set>
                                      <p:cBhvr>
                                        <p:cTn id="181" dur="1" fill="hold">
                                          <p:stCondLst>
                                            <p:cond delay="0"/>
                                          </p:stCondLst>
                                        </p:cTn>
                                        <p:tgtEl>
                                          <p:spTgt spid="47"/>
                                        </p:tgtEl>
                                        <p:attrNameLst>
                                          <p:attrName>style.visibility</p:attrName>
                                        </p:attrNameLst>
                                      </p:cBhvr>
                                      <p:to>
                                        <p:strVal val="visible"/>
                                      </p:to>
                                    </p:set>
                                    <p:animEffect transition="in" filter="barn(inVertical)">
                                      <p:cBhvr>
                                        <p:cTn id="182" dur="500"/>
                                        <p:tgtEl>
                                          <p:spTgt spid="47"/>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48"/>
                                        </p:tgtEl>
                                        <p:attrNameLst>
                                          <p:attrName>style.visibility</p:attrName>
                                        </p:attrNameLst>
                                      </p:cBhvr>
                                      <p:to>
                                        <p:strVal val="visible"/>
                                      </p:to>
                                    </p:set>
                                    <p:animEffect transition="in" filter="barn(inVertical)">
                                      <p:cBhvr>
                                        <p:cTn id="187" dur="500"/>
                                        <p:tgtEl>
                                          <p:spTgt spid="48"/>
                                        </p:tgtEl>
                                      </p:cBhvr>
                                    </p:animEffect>
                                  </p:childTnLst>
                                </p:cTn>
                              </p:par>
                            </p:childTnLst>
                          </p:cTn>
                        </p:par>
                      </p:childTnLst>
                    </p:cTn>
                  </p:par>
                  <p:par>
                    <p:cTn id="188" fill="hold">
                      <p:stCondLst>
                        <p:cond delay="indefinite"/>
                      </p:stCondLst>
                      <p:childTnLst>
                        <p:par>
                          <p:cTn id="189" fill="hold">
                            <p:stCondLst>
                              <p:cond delay="0"/>
                            </p:stCondLst>
                            <p:childTnLst>
                              <p:par>
                                <p:cTn id="190" presetID="16" presetClass="entr" presetSubtype="21" fill="hold" grpId="0" nodeType="clickEffect">
                                  <p:stCondLst>
                                    <p:cond delay="0"/>
                                  </p:stCondLst>
                                  <p:childTnLst>
                                    <p:set>
                                      <p:cBhvr>
                                        <p:cTn id="191" dur="1" fill="hold">
                                          <p:stCondLst>
                                            <p:cond delay="0"/>
                                          </p:stCondLst>
                                        </p:cTn>
                                        <p:tgtEl>
                                          <p:spTgt spid="34"/>
                                        </p:tgtEl>
                                        <p:attrNameLst>
                                          <p:attrName>style.visibility</p:attrName>
                                        </p:attrNameLst>
                                      </p:cBhvr>
                                      <p:to>
                                        <p:strVal val="visible"/>
                                      </p:to>
                                    </p:set>
                                    <p:animEffect transition="in" filter="barn(inVertical)">
                                      <p:cBhvr>
                                        <p:cTn id="192" dur="500"/>
                                        <p:tgtEl>
                                          <p:spTgt spid="34"/>
                                        </p:tgtEl>
                                      </p:cBhvr>
                                    </p:animEffec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36"/>
                                        </p:tgtEl>
                                        <p:attrNameLst>
                                          <p:attrName>style.visibility</p:attrName>
                                        </p:attrNameLst>
                                      </p:cBhvr>
                                      <p:to>
                                        <p:strVal val="visible"/>
                                      </p:to>
                                    </p:set>
                                    <p:animEffect transition="in" filter="barn(inVertical)">
                                      <p:cBhvr>
                                        <p:cTn id="197" dur="500"/>
                                        <p:tgtEl>
                                          <p:spTgt spid="36"/>
                                        </p:tgtEl>
                                      </p:cBhvr>
                                    </p:animEffect>
                                  </p:childTnLst>
                                </p:cTn>
                              </p:par>
                            </p:childTnLst>
                          </p:cTn>
                        </p:par>
                      </p:childTnLst>
                    </p:cTn>
                  </p:par>
                  <p:par>
                    <p:cTn id="198" fill="hold">
                      <p:stCondLst>
                        <p:cond delay="indefinite"/>
                      </p:stCondLst>
                      <p:childTnLst>
                        <p:par>
                          <p:cTn id="199" fill="hold">
                            <p:stCondLst>
                              <p:cond delay="0"/>
                            </p:stCondLst>
                            <p:childTnLst>
                              <p:par>
                                <p:cTn id="200" presetID="16" presetClass="entr" presetSubtype="21" fill="hold" grpId="0" nodeType="clickEffect">
                                  <p:stCondLst>
                                    <p:cond delay="0"/>
                                  </p:stCondLst>
                                  <p:childTnLst>
                                    <p:set>
                                      <p:cBhvr>
                                        <p:cTn id="201" dur="1" fill="hold">
                                          <p:stCondLst>
                                            <p:cond delay="0"/>
                                          </p:stCondLst>
                                        </p:cTn>
                                        <p:tgtEl>
                                          <p:spTgt spid="37"/>
                                        </p:tgtEl>
                                        <p:attrNameLst>
                                          <p:attrName>style.visibility</p:attrName>
                                        </p:attrNameLst>
                                      </p:cBhvr>
                                      <p:to>
                                        <p:strVal val="visible"/>
                                      </p:to>
                                    </p:set>
                                    <p:animEffect transition="in" filter="barn(inVertical)">
                                      <p:cBhvr>
                                        <p:cTn id="202" dur="500"/>
                                        <p:tgtEl>
                                          <p:spTgt spid="37"/>
                                        </p:tgtEl>
                                      </p:cBhvr>
                                    </p:animEffect>
                                  </p:childTnLst>
                                </p:cTn>
                              </p:par>
                            </p:childTnLst>
                          </p:cTn>
                        </p:par>
                      </p:childTnLst>
                    </p:cTn>
                  </p:par>
                  <p:par>
                    <p:cTn id="203" fill="hold">
                      <p:stCondLst>
                        <p:cond delay="indefinite"/>
                      </p:stCondLst>
                      <p:childTnLst>
                        <p:par>
                          <p:cTn id="204" fill="hold">
                            <p:stCondLst>
                              <p:cond delay="0"/>
                            </p:stCondLst>
                            <p:childTnLst>
                              <p:par>
                                <p:cTn id="205" presetID="16" presetClass="entr" presetSubtype="21" fill="hold" grpId="0" nodeType="clickEffect">
                                  <p:stCondLst>
                                    <p:cond delay="0"/>
                                  </p:stCondLst>
                                  <p:childTnLst>
                                    <p:set>
                                      <p:cBhvr>
                                        <p:cTn id="206" dur="1" fill="hold">
                                          <p:stCondLst>
                                            <p:cond delay="0"/>
                                          </p:stCondLst>
                                        </p:cTn>
                                        <p:tgtEl>
                                          <p:spTgt spid="51"/>
                                        </p:tgtEl>
                                        <p:attrNameLst>
                                          <p:attrName>style.visibility</p:attrName>
                                        </p:attrNameLst>
                                      </p:cBhvr>
                                      <p:to>
                                        <p:strVal val="visible"/>
                                      </p:to>
                                    </p:set>
                                    <p:animEffect transition="in" filter="barn(inVertical)">
                                      <p:cBhvr>
                                        <p:cTn id="207" dur="500"/>
                                        <p:tgtEl>
                                          <p:spTgt spid="51"/>
                                        </p:tgtEl>
                                      </p:cBhvr>
                                    </p:animEffect>
                                  </p:childTnLst>
                                </p:cTn>
                              </p:par>
                            </p:childTnLst>
                          </p:cTn>
                        </p:par>
                      </p:childTnLst>
                    </p:cTn>
                  </p:par>
                  <p:par>
                    <p:cTn id="208" fill="hold">
                      <p:stCondLst>
                        <p:cond delay="indefinite"/>
                      </p:stCondLst>
                      <p:childTnLst>
                        <p:par>
                          <p:cTn id="209" fill="hold">
                            <p:stCondLst>
                              <p:cond delay="0"/>
                            </p:stCondLst>
                            <p:childTnLst>
                              <p:par>
                                <p:cTn id="210" presetID="16" presetClass="entr" presetSubtype="21" fill="hold" grpId="0" nodeType="clickEffect">
                                  <p:stCondLst>
                                    <p:cond delay="0"/>
                                  </p:stCondLst>
                                  <p:childTnLst>
                                    <p:set>
                                      <p:cBhvr>
                                        <p:cTn id="211" dur="1" fill="hold">
                                          <p:stCondLst>
                                            <p:cond delay="0"/>
                                          </p:stCondLst>
                                        </p:cTn>
                                        <p:tgtEl>
                                          <p:spTgt spid="52"/>
                                        </p:tgtEl>
                                        <p:attrNameLst>
                                          <p:attrName>style.visibility</p:attrName>
                                        </p:attrNameLst>
                                      </p:cBhvr>
                                      <p:to>
                                        <p:strVal val="visible"/>
                                      </p:to>
                                    </p:set>
                                    <p:animEffect transition="in" filter="barn(inVertical)">
                                      <p:cBhvr>
                                        <p:cTn id="212" dur="500"/>
                                        <p:tgtEl>
                                          <p:spTgt spid="52"/>
                                        </p:tgtEl>
                                      </p:cBhvr>
                                    </p:animEffect>
                                  </p:childTnLst>
                                </p:cTn>
                              </p:par>
                            </p:childTnLst>
                          </p:cTn>
                        </p:par>
                      </p:childTnLst>
                    </p:cTn>
                  </p:par>
                  <p:par>
                    <p:cTn id="213" fill="hold">
                      <p:stCondLst>
                        <p:cond delay="indefinite"/>
                      </p:stCondLst>
                      <p:childTnLst>
                        <p:par>
                          <p:cTn id="214" fill="hold">
                            <p:stCondLst>
                              <p:cond delay="0"/>
                            </p:stCondLst>
                            <p:childTnLst>
                              <p:par>
                                <p:cTn id="215" presetID="16" presetClass="entr" presetSubtype="21" fill="hold" grpId="0" nodeType="clickEffect">
                                  <p:stCondLst>
                                    <p:cond delay="0"/>
                                  </p:stCondLst>
                                  <p:childTnLst>
                                    <p:set>
                                      <p:cBhvr>
                                        <p:cTn id="216" dur="1" fill="hold">
                                          <p:stCondLst>
                                            <p:cond delay="0"/>
                                          </p:stCondLst>
                                        </p:cTn>
                                        <p:tgtEl>
                                          <p:spTgt spid="53"/>
                                        </p:tgtEl>
                                        <p:attrNameLst>
                                          <p:attrName>style.visibility</p:attrName>
                                        </p:attrNameLst>
                                      </p:cBhvr>
                                      <p:to>
                                        <p:strVal val="visible"/>
                                      </p:to>
                                    </p:set>
                                    <p:animEffect transition="in" filter="barn(inVertical)">
                                      <p:cBhvr>
                                        <p:cTn id="217" dur="500"/>
                                        <p:tgtEl>
                                          <p:spTgt spid="53"/>
                                        </p:tgtEl>
                                      </p:cBhvr>
                                    </p:animEffect>
                                  </p:childTnLst>
                                </p:cTn>
                              </p:par>
                            </p:childTnLst>
                          </p:cTn>
                        </p:par>
                      </p:childTnLst>
                    </p:cTn>
                  </p:par>
                  <p:par>
                    <p:cTn id="218" fill="hold">
                      <p:stCondLst>
                        <p:cond delay="indefinite"/>
                      </p:stCondLst>
                      <p:childTnLst>
                        <p:par>
                          <p:cTn id="219" fill="hold">
                            <p:stCondLst>
                              <p:cond delay="0"/>
                            </p:stCondLst>
                            <p:childTnLst>
                              <p:par>
                                <p:cTn id="220" presetID="16" presetClass="entr" presetSubtype="21" fill="hold" grpId="0" nodeType="clickEffect">
                                  <p:stCondLst>
                                    <p:cond delay="0"/>
                                  </p:stCondLst>
                                  <p:childTnLst>
                                    <p:set>
                                      <p:cBhvr>
                                        <p:cTn id="221" dur="1" fill="hold">
                                          <p:stCondLst>
                                            <p:cond delay="0"/>
                                          </p:stCondLst>
                                        </p:cTn>
                                        <p:tgtEl>
                                          <p:spTgt spid="39"/>
                                        </p:tgtEl>
                                        <p:attrNameLst>
                                          <p:attrName>style.visibility</p:attrName>
                                        </p:attrNameLst>
                                      </p:cBhvr>
                                      <p:to>
                                        <p:strVal val="visible"/>
                                      </p:to>
                                    </p:set>
                                    <p:animEffect transition="in" filter="barn(inVertical)">
                                      <p:cBhvr>
                                        <p:cTn id="222" dur="500"/>
                                        <p:tgtEl>
                                          <p:spTgt spid="39"/>
                                        </p:tgtEl>
                                      </p:cBhvr>
                                    </p:animEffect>
                                  </p:childTnLst>
                                </p:cTn>
                              </p:par>
                            </p:childTnLst>
                          </p:cTn>
                        </p:par>
                      </p:childTnLst>
                    </p:cTn>
                  </p:par>
                  <p:par>
                    <p:cTn id="223" fill="hold">
                      <p:stCondLst>
                        <p:cond delay="indefinite"/>
                      </p:stCondLst>
                      <p:childTnLst>
                        <p:par>
                          <p:cTn id="224" fill="hold">
                            <p:stCondLst>
                              <p:cond delay="0"/>
                            </p:stCondLst>
                            <p:childTnLst>
                              <p:par>
                                <p:cTn id="225" presetID="16" presetClass="entr" presetSubtype="21" fill="hold" grpId="0" nodeType="clickEffect">
                                  <p:stCondLst>
                                    <p:cond delay="0"/>
                                  </p:stCondLst>
                                  <p:childTnLst>
                                    <p:set>
                                      <p:cBhvr>
                                        <p:cTn id="226" dur="1" fill="hold">
                                          <p:stCondLst>
                                            <p:cond delay="0"/>
                                          </p:stCondLst>
                                        </p:cTn>
                                        <p:tgtEl>
                                          <p:spTgt spid="40"/>
                                        </p:tgtEl>
                                        <p:attrNameLst>
                                          <p:attrName>style.visibility</p:attrName>
                                        </p:attrNameLst>
                                      </p:cBhvr>
                                      <p:to>
                                        <p:strVal val="visible"/>
                                      </p:to>
                                    </p:set>
                                    <p:animEffect transition="in" filter="barn(inVertical)">
                                      <p:cBhvr>
                                        <p:cTn id="227" dur="500"/>
                                        <p:tgtEl>
                                          <p:spTgt spid="40"/>
                                        </p:tgtEl>
                                      </p:cBhvr>
                                    </p:animEffect>
                                  </p:childTnLst>
                                </p:cTn>
                              </p:par>
                            </p:childTnLst>
                          </p:cTn>
                        </p:par>
                      </p:childTnLst>
                    </p:cTn>
                  </p:par>
                  <p:par>
                    <p:cTn id="228" fill="hold">
                      <p:stCondLst>
                        <p:cond delay="indefinite"/>
                      </p:stCondLst>
                      <p:childTnLst>
                        <p:par>
                          <p:cTn id="229" fill="hold">
                            <p:stCondLst>
                              <p:cond delay="0"/>
                            </p:stCondLst>
                            <p:childTnLst>
                              <p:par>
                                <p:cTn id="230" presetID="16" presetClass="entr" presetSubtype="21" fill="hold" grpId="0" nodeType="clickEffect">
                                  <p:stCondLst>
                                    <p:cond delay="0"/>
                                  </p:stCondLst>
                                  <p:childTnLst>
                                    <p:set>
                                      <p:cBhvr>
                                        <p:cTn id="231" dur="1" fill="hold">
                                          <p:stCondLst>
                                            <p:cond delay="0"/>
                                          </p:stCondLst>
                                        </p:cTn>
                                        <p:tgtEl>
                                          <p:spTgt spid="41"/>
                                        </p:tgtEl>
                                        <p:attrNameLst>
                                          <p:attrName>style.visibility</p:attrName>
                                        </p:attrNameLst>
                                      </p:cBhvr>
                                      <p:to>
                                        <p:strVal val="visible"/>
                                      </p:to>
                                    </p:set>
                                    <p:animEffect transition="in" filter="barn(inVertical)">
                                      <p:cBhvr>
                                        <p:cTn id="232" dur="500"/>
                                        <p:tgtEl>
                                          <p:spTgt spid="41"/>
                                        </p:tgtEl>
                                      </p:cBhvr>
                                    </p:animEffect>
                                  </p:childTnLst>
                                </p:cTn>
                              </p:par>
                            </p:childTnLst>
                          </p:cTn>
                        </p:par>
                      </p:childTnLst>
                    </p:cTn>
                  </p:par>
                  <p:par>
                    <p:cTn id="233" fill="hold">
                      <p:stCondLst>
                        <p:cond delay="indefinite"/>
                      </p:stCondLst>
                      <p:childTnLst>
                        <p:par>
                          <p:cTn id="234" fill="hold">
                            <p:stCondLst>
                              <p:cond delay="0"/>
                            </p:stCondLst>
                            <p:childTnLst>
                              <p:par>
                                <p:cTn id="235" presetID="16" presetClass="entr" presetSubtype="21" fill="hold" grpId="0" nodeType="clickEffect">
                                  <p:stCondLst>
                                    <p:cond delay="0"/>
                                  </p:stCondLst>
                                  <p:childTnLst>
                                    <p:set>
                                      <p:cBhvr>
                                        <p:cTn id="236" dur="1" fill="hold">
                                          <p:stCondLst>
                                            <p:cond delay="0"/>
                                          </p:stCondLst>
                                        </p:cTn>
                                        <p:tgtEl>
                                          <p:spTgt spid="50"/>
                                        </p:tgtEl>
                                        <p:attrNameLst>
                                          <p:attrName>style.visibility</p:attrName>
                                        </p:attrNameLst>
                                      </p:cBhvr>
                                      <p:to>
                                        <p:strVal val="visible"/>
                                      </p:to>
                                    </p:set>
                                    <p:animEffect transition="in" filter="barn(inVertical)">
                                      <p:cBhvr>
                                        <p:cTn id="237" dur="500"/>
                                        <p:tgtEl>
                                          <p:spTgt spid="50"/>
                                        </p:tgtEl>
                                      </p:cBhvr>
                                    </p:animEffect>
                                  </p:childTnLst>
                                </p:cTn>
                              </p:par>
                            </p:childTnLst>
                          </p:cTn>
                        </p:par>
                      </p:childTnLst>
                    </p:cTn>
                  </p:par>
                  <p:par>
                    <p:cTn id="238" fill="hold">
                      <p:stCondLst>
                        <p:cond delay="indefinite"/>
                      </p:stCondLst>
                      <p:childTnLst>
                        <p:par>
                          <p:cTn id="239" fill="hold">
                            <p:stCondLst>
                              <p:cond delay="0"/>
                            </p:stCondLst>
                            <p:childTnLst>
                              <p:par>
                                <p:cTn id="240" presetID="16" presetClass="entr" presetSubtype="21" fill="hold" grpId="0" nodeType="clickEffect">
                                  <p:stCondLst>
                                    <p:cond delay="0"/>
                                  </p:stCondLst>
                                  <p:childTnLst>
                                    <p:set>
                                      <p:cBhvr>
                                        <p:cTn id="241" dur="1" fill="hold">
                                          <p:stCondLst>
                                            <p:cond delay="0"/>
                                          </p:stCondLst>
                                        </p:cTn>
                                        <p:tgtEl>
                                          <p:spTgt spid="42"/>
                                        </p:tgtEl>
                                        <p:attrNameLst>
                                          <p:attrName>style.visibility</p:attrName>
                                        </p:attrNameLst>
                                      </p:cBhvr>
                                      <p:to>
                                        <p:strVal val="visible"/>
                                      </p:to>
                                    </p:set>
                                    <p:animEffect transition="in" filter="barn(inVertical)">
                                      <p:cBhvr>
                                        <p:cTn id="242" dur="500"/>
                                        <p:tgtEl>
                                          <p:spTgt spid="42"/>
                                        </p:tgtEl>
                                      </p:cBhvr>
                                    </p:animEffect>
                                  </p:childTnLst>
                                </p:cTn>
                              </p:par>
                            </p:childTnLst>
                          </p:cTn>
                        </p:par>
                      </p:childTnLst>
                    </p:cTn>
                  </p:par>
                  <p:par>
                    <p:cTn id="243" fill="hold">
                      <p:stCondLst>
                        <p:cond delay="indefinite"/>
                      </p:stCondLst>
                      <p:childTnLst>
                        <p:par>
                          <p:cTn id="244" fill="hold">
                            <p:stCondLst>
                              <p:cond delay="0"/>
                            </p:stCondLst>
                            <p:childTnLst>
                              <p:par>
                                <p:cTn id="245" presetID="16" presetClass="entr" presetSubtype="21" fill="hold" grpId="0" nodeType="clickEffect">
                                  <p:stCondLst>
                                    <p:cond delay="0"/>
                                  </p:stCondLst>
                                  <p:childTnLst>
                                    <p:set>
                                      <p:cBhvr>
                                        <p:cTn id="246" dur="1" fill="hold">
                                          <p:stCondLst>
                                            <p:cond delay="0"/>
                                          </p:stCondLst>
                                        </p:cTn>
                                        <p:tgtEl>
                                          <p:spTgt spid="44"/>
                                        </p:tgtEl>
                                        <p:attrNameLst>
                                          <p:attrName>style.visibility</p:attrName>
                                        </p:attrNameLst>
                                      </p:cBhvr>
                                      <p:to>
                                        <p:strVal val="visible"/>
                                      </p:to>
                                    </p:set>
                                    <p:animEffect transition="in" filter="barn(inVertical)">
                                      <p:cBhvr>
                                        <p:cTn id="247" dur="500"/>
                                        <p:tgtEl>
                                          <p:spTgt spid="44"/>
                                        </p:tgtEl>
                                      </p:cBhvr>
                                    </p:animEffect>
                                  </p:childTnLst>
                                </p:cTn>
                              </p:par>
                            </p:childTnLst>
                          </p:cTn>
                        </p:par>
                      </p:childTnLst>
                    </p:cTn>
                  </p:par>
                  <p:par>
                    <p:cTn id="248" fill="hold">
                      <p:stCondLst>
                        <p:cond delay="indefinite"/>
                      </p:stCondLst>
                      <p:childTnLst>
                        <p:par>
                          <p:cTn id="249" fill="hold">
                            <p:stCondLst>
                              <p:cond delay="0"/>
                            </p:stCondLst>
                            <p:childTnLst>
                              <p:par>
                                <p:cTn id="250" presetID="16" presetClass="entr" presetSubtype="21" fill="hold" grpId="0" nodeType="clickEffect">
                                  <p:stCondLst>
                                    <p:cond delay="0"/>
                                  </p:stCondLst>
                                  <p:childTnLst>
                                    <p:set>
                                      <p:cBhvr>
                                        <p:cTn id="251" dur="1" fill="hold">
                                          <p:stCondLst>
                                            <p:cond delay="0"/>
                                          </p:stCondLst>
                                        </p:cTn>
                                        <p:tgtEl>
                                          <p:spTgt spid="49"/>
                                        </p:tgtEl>
                                        <p:attrNameLst>
                                          <p:attrName>style.visibility</p:attrName>
                                        </p:attrNameLst>
                                      </p:cBhvr>
                                      <p:to>
                                        <p:strVal val="visible"/>
                                      </p:to>
                                    </p:set>
                                    <p:animEffect transition="in" filter="barn(inVertical)">
                                      <p:cBhvr>
                                        <p:cTn id="252" dur="500"/>
                                        <p:tgtEl>
                                          <p:spTgt spid="49"/>
                                        </p:tgtEl>
                                      </p:cBhvr>
                                    </p:animEffect>
                                  </p:childTnLst>
                                </p:cTn>
                              </p:par>
                            </p:childTnLst>
                          </p:cTn>
                        </p:par>
                      </p:childTnLst>
                    </p:cTn>
                  </p:par>
                  <p:par>
                    <p:cTn id="253" fill="hold">
                      <p:stCondLst>
                        <p:cond delay="indefinite"/>
                      </p:stCondLst>
                      <p:childTnLst>
                        <p:par>
                          <p:cTn id="254" fill="hold">
                            <p:stCondLst>
                              <p:cond delay="0"/>
                            </p:stCondLst>
                            <p:childTnLst>
                              <p:par>
                                <p:cTn id="255" presetID="16" presetClass="entr" presetSubtype="21" fill="hold" grpId="0" nodeType="clickEffect">
                                  <p:stCondLst>
                                    <p:cond delay="0"/>
                                  </p:stCondLst>
                                  <p:childTnLst>
                                    <p:set>
                                      <p:cBhvr>
                                        <p:cTn id="256" dur="1" fill="hold">
                                          <p:stCondLst>
                                            <p:cond delay="0"/>
                                          </p:stCondLst>
                                        </p:cTn>
                                        <p:tgtEl>
                                          <p:spTgt spid="61"/>
                                        </p:tgtEl>
                                        <p:attrNameLst>
                                          <p:attrName>style.visibility</p:attrName>
                                        </p:attrNameLst>
                                      </p:cBhvr>
                                      <p:to>
                                        <p:strVal val="visible"/>
                                      </p:to>
                                    </p:set>
                                    <p:animEffect transition="in" filter="barn(inVertical)">
                                      <p:cBhvr>
                                        <p:cTn id="257" dur="500"/>
                                        <p:tgtEl>
                                          <p:spTgt spid="61"/>
                                        </p:tgtEl>
                                      </p:cBhvr>
                                    </p:animEffect>
                                  </p:childTnLst>
                                </p:cTn>
                              </p:par>
                            </p:childTnLst>
                          </p:cTn>
                        </p:par>
                      </p:childTnLst>
                    </p:cTn>
                  </p:par>
                  <p:par>
                    <p:cTn id="258" fill="hold">
                      <p:stCondLst>
                        <p:cond delay="indefinite"/>
                      </p:stCondLst>
                      <p:childTnLst>
                        <p:par>
                          <p:cTn id="259" fill="hold">
                            <p:stCondLst>
                              <p:cond delay="0"/>
                            </p:stCondLst>
                            <p:childTnLst>
                              <p:par>
                                <p:cTn id="260" presetID="16" presetClass="entr" presetSubtype="21" fill="hold" grpId="0" nodeType="clickEffect">
                                  <p:stCondLst>
                                    <p:cond delay="0"/>
                                  </p:stCondLst>
                                  <p:childTnLst>
                                    <p:set>
                                      <p:cBhvr>
                                        <p:cTn id="261" dur="1" fill="hold">
                                          <p:stCondLst>
                                            <p:cond delay="0"/>
                                          </p:stCondLst>
                                        </p:cTn>
                                        <p:tgtEl>
                                          <p:spTgt spid="54"/>
                                        </p:tgtEl>
                                        <p:attrNameLst>
                                          <p:attrName>style.visibility</p:attrName>
                                        </p:attrNameLst>
                                      </p:cBhvr>
                                      <p:to>
                                        <p:strVal val="visible"/>
                                      </p:to>
                                    </p:set>
                                    <p:animEffect transition="in" filter="barn(inVertical)">
                                      <p:cBhvr>
                                        <p:cTn id="262" dur="500"/>
                                        <p:tgtEl>
                                          <p:spTgt spid="54"/>
                                        </p:tgtEl>
                                      </p:cBhvr>
                                    </p:animEffect>
                                  </p:childTnLst>
                                </p:cTn>
                              </p:par>
                            </p:childTnLst>
                          </p:cTn>
                        </p:par>
                      </p:childTnLst>
                    </p:cTn>
                  </p:par>
                  <p:par>
                    <p:cTn id="263" fill="hold">
                      <p:stCondLst>
                        <p:cond delay="indefinite"/>
                      </p:stCondLst>
                      <p:childTnLst>
                        <p:par>
                          <p:cTn id="264" fill="hold">
                            <p:stCondLst>
                              <p:cond delay="0"/>
                            </p:stCondLst>
                            <p:childTnLst>
                              <p:par>
                                <p:cTn id="265" presetID="16" presetClass="entr" presetSubtype="21" fill="hold" grpId="0" nodeType="clickEffect">
                                  <p:stCondLst>
                                    <p:cond delay="0"/>
                                  </p:stCondLst>
                                  <p:childTnLst>
                                    <p:set>
                                      <p:cBhvr>
                                        <p:cTn id="266" dur="1" fill="hold">
                                          <p:stCondLst>
                                            <p:cond delay="0"/>
                                          </p:stCondLst>
                                        </p:cTn>
                                        <p:tgtEl>
                                          <p:spTgt spid="55"/>
                                        </p:tgtEl>
                                        <p:attrNameLst>
                                          <p:attrName>style.visibility</p:attrName>
                                        </p:attrNameLst>
                                      </p:cBhvr>
                                      <p:to>
                                        <p:strVal val="visible"/>
                                      </p:to>
                                    </p:set>
                                    <p:animEffect transition="in" filter="barn(inVertical)">
                                      <p:cBhvr>
                                        <p:cTn id="267" dur="500"/>
                                        <p:tgtEl>
                                          <p:spTgt spid="55"/>
                                        </p:tgtEl>
                                      </p:cBhvr>
                                    </p:animEffect>
                                  </p:childTnLst>
                                </p:cTn>
                              </p:par>
                            </p:childTnLst>
                          </p:cTn>
                        </p:par>
                      </p:childTnLst>
                    </p:cTn>
                  </p:par>
                  <p:par>
                    <p:cTn id="268" fill="hold">
                      <p:stCondLst>
                        <p:cond delay="indefinite"/>
                      </p:stCondLst>
                      <p:childTnLst>
                        <p:par>
                          <p:cTn id="269" fill="hold">
                            <p:stCondLst>
                              <p:cond delay="0"/>
                            </p:stCondLst>
                            <p:childTnLst>
                              <p:par>
                                <p:cTn id="270" presetID="16" presetClass="entr" presetSubtype="21" fill="hold" grpId="0" nodeType="clickEffect">
                                  <p:stCondLst>
                                    <p:cond delay="0"/>
                                  </p:stCondLst>
                                  <p:childTnLst>
                                    <p:set>
                                      <p:cBhvr>
                                        <p:cTn id="271" dur="1" fill="hold">
                                          <p:stCondLst>
                                            <p:cond delay="0"/>
                                          </p:stCondLst>
                                        </p:cTn>
                                        <p:tgtEl>
                                          <p:spTgt spid="56"/>
                                        </p:tgtEl>
                                        <p:attrNameLst>
                                          <p:attrName>style.visibility</p:attrName>
                                        </p:attrNameLst>
                                      </p:cBhvr>
                                      <p:to>
                                        <p:strVal val="visible"/>
                                      </p:to>
                                    </p:set>
                                    <p:animEffect transition="in" filter="barn(inVertical)">
                                      <p:cBhvr>
                                        <p:cTn id="272" dur="500"/>
                                        <p:tgtEl>
                                          <p:spTgt spid="56"/>
                                        </p:tgtEl>
                                      </p:cBhvr>
                                    </p:animEffect>
                                  </p:childTnLst>
                                </p:cTn>
                              </p:par>
                            </p:childTnLst>
                          </p:cTn>
                        </p:par>
                      </p:childTnLst>
                    </p:cTn>
                  </p:par>
                  <p:par>
                    <p:cTn id="273" fill="hold">
                      <p:stCondLst>
                        <p:cond delay="indefinite"/>
                      </p:stCondLst>
                      <p:childTnLst>
                        <p:par>
                          <p:cTn id="274" fill="hold">
                            <p:stCondLst>
                              <p:cond delay="0"/>
                            </p:stCondLst>
                            <p:childTnLst>
                              <p:par>
                                <p:cTn id="275" presetID="16" presetClass="entr" presetSubtype="21" fill="hold" grpId="0" nodeType="clickEffect">
                                  <p:stCondLst>
                                    <p:cond delay="0"/>
                                  </p:stCondLst>
                                  <p:childTnLst>
                                    <p:set>
                                      <p:cBhvr>
                                        <p:cTn id="276" dur="1" fill="hold">
                                          <p:stCondLst>
                                            <p:cond delay="0"/>
                                          </p:stCondLst>
                                        </p:cTn>
                                        <p:tgtEl>
                                          <p:spTgt spid="57"/>
                                        </p:tgtEl>
                                        <p:attrNameLst>
                                          <p:attrName>style.visibility</p:attrName>
                                        </p:attrNameLst>
                                      </p:cBhvr>
                                      <p:to>
                                        <p:strVal val="visible"/>
                                      </p:to>
                                    </p:set>
                                    <p:animEffect transition="in" filter="barn(inVertical)">
                                      <p:cBhvr>
                                        <p:cTn id="277" dur="500"/>
                                        <p:tgtEl>
                                          <p:spTgt spid="57"/>
                                        </p:tgtEl>
                                      </p:cBhvr>
                                    </p:animEffect>
                                  </p:childTnLst>
                                </p:cTn>
                              </p:par>
                            </p:childTnLst>
                          </p:cTn>
                        </p:par>
                      </p:childTnLst>
                    </p:cTn>
                  </p:par>
                  <p:par>
                    <p:cTn id="278" fill="hold">
                      <p:stCondLst>
                        <p:cond delay="indefinite"/>
                      </p:stCondLst>
                      <p:childTnLst>
                        <p:par>
                          <p:cTn id="279" fill="hold">
                            <p:stCondLst>
                              <p:cond delay="0"/>
                            </p:stCondLst>
                            <p:childTnLst>
                              <p:par>
                                <p:cTn id="280" presetID="16" presetClass="entr" presetSubtype="21" fill="hold" grpId="0" nodeType="clickEffect">
                                  <p:stCondLst>
                                    <p:cond delay="0"/>
                                  </p:stCondLst>
                                  <p:childTnLst>
                                    <p:set>
                                      <p:cBhvr>
                                        <p:cTn id="281" dur="1" fill="hold">
                                          <p:stCondLst>
                                            <p:cond delay="0"/>
                                          </p:stCondLst>
                                        </p:cTn>
                                        <p:tgtEl>
                                          <p:spTgt spid="58"/>
                                        </p:tgtEl>
                                        <p:attrNameLst>
                                          <p:attrName>style.visibility</p:attrName>
                                        </p:attrNameLst>
                                      </p:cBhvr>
                                      <p:to>
                                        <p:strVal val="visible"/>
                                      </p:to>
                                    </p:set>
                                    <p:animEffect transition="in" filter="barn(inVertical)">
                                      <p:cBhvr>
                                        <p:cTn id="282" dur="500"/>
                                        <p:tgtEl>
                                          <p:spTgt spid="58"/>
                                        </p:tgtEl>
                                      </p:cBhvr>
                                    </p:animEffect>
                                  </p:childTnLst>
                                </p:cTn>
                              </p:par>
                            </p:childTnLst>
                          </p:cTn>
                        </p:par>
                      </p:childTnLst>
                    </p:cTn>
                  </p:par>
                  <p:par>
                    <p:cTn id="283" fill="hold">
                      <p:stCondLst>
                        <p:cond delay="indefinite"/>
                      </p:stCondLst>
                      <p:childTnLst>
                        <p:par>
                          <p:cTn id="284" fill="hold">
                            <p:stCondLst>
                              <p:cond delay="0"/>
                            </p:stCondLst>
                            <p:childTnLst>
                              <p:par>
                                <p:cTn id="285" presetID="16" presetClass="entr" presetSubtype="21" fill="hold" grpId="0" nodeType="clickEffect">
                                  <p:stCondLst>
                                    <p:cond delay="0"/>
                                  </p:stCondLst>
                                  <p:childTnLst>
                                    <p:set>
                                      <p:cBhvr>
                                        <p:cTn id="286" dur="1" fill="hold">
                                          <p:stCondLst>
                                            <p:cond delay="0"/>
                                          </p:stCondLst>
                                        </p:cTn>
                                        <p:tgtEl>
                                          <p:spTgt spid="67"/>
                                        </p:tgtEl>
                                        <p:attrNameLst>
                                          <p:attrName>style.visibility</p:attrName>
                                        </p:attrNameLst>
                                      </p:cBhvr>
                                      <p:to>
                                        <p:strVal val="visible"/>
                                      </p:to>
                                    </p:set>
                                    <p:animEffect transition="in" filter="barn(inVertical)">
                                      <p:cBhvr>
                                        <p:cTn id="287" dur="500"/>
                                        <p:tgtEl>
                                          <p:spTgt spid="67"/>
                                        </p:tgtEl>
                                      </p:cBhvr>
                                    </p:animEffect>
                                  </p:childTnLst>
                                </p:cTn>
                              </p:par>
                            </p:childTnLst>
                          </p:cTn>
                        </p:par>
                      </p:childTnLst>
                    </p:cTn>
                  </p:par>
                  <p:par>
                    <p:cTn id="288" fill="hold">
                      <p:stCondLst>
                        <p:cond delay="indefinite"/>
                      </p:stCondLst>
                      <p:childTnLst>
                        <p:par>
                          <p:cTn id="289" fill="hold">
                            <p:stCondLst>
                              <p:cond delay="0"/>
                            </p:stCondLst>
                            <p:childTnLst>
                              <p:par>
                                <p:cTn id="290" presetID="16" presetClass="entr" presetSubtype="21" fill="hold" grpId="0" nodeType="clickEffect">
                                  <p:stCondLst>
                                    <p:cond delay="0"/>
                                  </p:stCondLst>
                                  <p:childTnLst>
                                    <p:set>
                                      <p:cBhvr>
                                        <p:cTn id="291" dur="1" fill="hold">
                                          <p:stCondLst>
                                            <p:cond delay="0"/>
                                          </p:stCondLst>
                                        </p:cTn>
                                        <p:tgtEl>
                                          <p:spTgt spid="68"/>
                                        </p:tgtEl>
                                        <p:attrNameLst>
                                          <p:attrName>style.visibility</p:attrName>
                                        </p:attrNameLst>
                                      </p:cBhvr>
                                      <p:to>
                                        <p:strVal val="visible"/>
                                      </p:to>
                                    </p:set>
                                    <p:animEffect transition="in" filter="barn(inVertical)">
                                      <p:cBhvr>
                                        <p:cTn id="292" dur="500"/>
                                        <p:tgtEl>
                                          <p:spTgt spid="68"/>
                                        </p:tgtEl>
                                      </p:cBhvr>
                                    </p:animEffect>
                                  </p:childTnLst>
                                </p:cTn>
                              </p:par>
                            </p:childTnLst>
                          </p:cTn>
                        </p:par>
                      </p:childTnLst>
                    </p:cTn>
                  </p:par>
                  <p:par>
                    <p:cTn id="293" fill="hold">
                      <p:stCondLst>
                        <p:cond delay="indefinite"/>
                      </p:stCondLst>
                      <p:childTnLst>
                        <p:par>
                          <p:cTn id="294" fill="hold">
                            <p:stCondLst>
                              <p:cond delay="0"/>
                            </p:stCondLst>
                            <p:childTnLst>
                              <p:par>
                                <p:cTn id="295" presetID="16" presetClass="entr" presetSubtype="21" fill="hold" grpId="0" nodeType="clickEffect">
                                  <p:stCondLst>
                                    <p:cond delay="0"/>
                                  </p:stCondLst>
                                  <p:childTnLst>
                                    <p:set>
                                      <p:cBhvr>
                                        <p:cTn id="296" dur="1" fill="hold">
                                          <p:stCondLst>
                                            <p:cond delay="0"/>
                                          </p:stCondLst>
                                        </p:cTn>
                                        <p:tgtEl>
                                          <p:spTgt spid="69"/>
                                        </p:tgtEl>
                                        <p:attrNameLst>
                                          <p:attrName>style.visibility</p:attrName>
                                        </p:attrNameLst>
                                      </p:cBhvr>
                                      <p:to>
                                        <p:strVal val="visible"/>
                                      </p:to>
                                    </p:set>
                                    <p:animEffect transition="in" filter="barn(inVertical)">
                                      <p:cBhvr>
                                        <p:cTn id="297" dur="500"/>
                                        <p:tgtEl>
                                          <p:spTgt spid="69"/>
                                        </p:tgtEl>
                                      </p:cBhvr>
                                    </p:animEffect>
                                  </p:childTnLst>
                                </p:cTn>
                              </p:par>
                            </p:childTnLst>
                          </p:cTn>
                        </p:par>
                      </p:childTnLst>
                    </p:cTn>
                  </p:par>
                  <p:par>
                    <p:cTn id="298" fill="hold">
                      <p:stCondLst>
                        <p:cond delay="indefinite"/>
                      </p:stCondLst>
                      <p:childTnLst>
                        <p:par>
                          <p:cTn id="299" fill="hold">
                            <p:stCondLst>
                              <p:cond delay="0"/>
                            </p:stCondLst>
                            <p:childTnLst>
                              <p:par>
                                <p:cTn id="300" presetID="16" presetClass="entr" presetSubtype="21" fill="hold" grpId="0" nodeType="clickEffect">
                                  <p:stCondLst>
                                    <p:cond delay="0"/>
                                  </p:stCondLst>
                                  <p:childTnLst>
                                    <p:set>
                                      <p:cBhvr>
                                        <p:cTn id="301" dur="1" fill="hold">
                                          <p:stCondLst>
                                            <p:cond delay="0"/>
                                          </p:stCondLst>
                                        </p:cTn>
                                        <p:tgtEl>
                                          <p:spTgt spid="70"/>
                                        </p:tgtEl>
                                        <p:attrNameLst>
                                          <p:attrName>style.visibility</p:attrName>
                                        </p:attrNameLst>
                                      </p:cBhvr>
                                      <p:to>
                                        <p:strVal val="visible"/>
                                      </p:to>
                                    </p:set>
                                    <p:animEffect transition="in" filter="barn(inVertical)">
                                      <p:cBhvr>
                                        <p:cTn id="302" dur="500"/>
                                        <p:tgtEl>
                                          <p:spTgt spid="70"/>
                                        </p:tgtEl>
                                      </p:cBhvr>
                                    </p:animEffect>
                                  </p:childTnLst>
                                </p:cTn>
                              </p:par>
                            </p:childTnLst>
                          </p:cTn>
                        </p:par>
                      </p:childTnLst>
                    </p:cTn>
                  </p:par>
                  <p:par>
                    <p:cTn id="303" fill="hold">
                      <p:stCondLst>
                        <p:cond delay="indefinite"/>
                      </p:stCondLst>
                      <p:childTnLst>
                        <p:par>
                          <p:cTn id="304" fill="hold">
                            <p:stCondLst>
                              <p:cond delay="0"/>
                            </p:stCondLst>
                            <p:childTnLst>
                              <p:par>
                                <p:cTn id="305" presetID="16" presetClass="entr" presetSubtype="21" fill="hold" grpId="0" nodeType="clickEffect">
                                  <p:stCondLst>
                                    <p:cond delay="0"/>
                                  </p:stCondLst>
                                  <p:childTnLst>
                                    <p:set>
                                      <p:cBhvr>
                                        <p:cTn id="306" dur="1" fill="hold">
                                          <p:stCondLst>
                                            <p:cond delay="0"/>
                                          </p:stCondLst>
                                        </p:cTn>
                                        <p:tgtEl>
                                          <p:spTgt spid="71"/>
                                        </p:tgtEl>
                                        <p:attrNameLst>
                                          <p:attrName>style.visibility</p:attrName>
                                        </p:attrNameLst>
                                      </p:cBhvr>
                                      <p:to>
                                        <p:strVal val="visible"/>
                                      </p:to>
                                    </p:set>
                                    <p:animEffect transition="in" filter="barn(inVertical)">
                                      <p:cBhvr>
                                        <p:cTn id="307" dur="500"/>
                                        <p:tgtEl>
                                          <p:spTgt spid="71"/>
                                        </p:tgtEl>
                                      </p:cBhvr>
                                    </p:animEffect>
                                  </p:childTnLst>
                                </p:cTn>
                              </p:par>
                            </p:childTnLst>
                          </p:cTn>
                        </p:par>
                      </p:childTnLst>
                    </p:cTn>
                  </p:par>
                  <p:par>
                    <p:cTn id="308" fill="hold">
                      <p:stCondLst>
                        <p:cond delay="indefinite"/>
                      </p:stCondLst>
                      <p:childTnLst>
                        <p:par>
                          <p:cTn id="309" fill="hold">
                            <p:stCondLst>
                              <p:cond delay="0"/>
                            </p:stCondLst>
                            <p:childTnLst>
                              <p:par>
                                <p:cTn id="310" presetID="16" presetClass="entr" presetSubtype="21" fill="hold" grpId="0" nodeType="clickEffect">
                                  <p:stCondLst>
                                    <p:cond delay="0"/>
                                  </p:stCondLst>
                                  <p:childTnLst>
                                    <p:set>
                                      <p:cBhvr>
                                        <p:cTn id="311" dur="1" fill="hold">
                                          <p:stCondLst>
                                            <p:cond delay="0"/>
                                          </p:stCondLst>
                                        </p:cTn>
                                        <p:tgtEl>
                                          <p:spTgt spid="72"/>
                                        </p:tgtEl>
                                        <p:attrNameLst>
                                          <p:attrName>style.visibility</p:attrName>
                                        </p:attrNameLst>
                                      </p:cBhvr>
                                      <p:to>
                                        <p:strVal val="visible"/>
                                      </p:to>
                                    </p:set>
                                    <p:animEffect transition="in" filter="barn(inVertical)">
                                      <p:cBhvr>
                                        <p:cTn id="312"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7" grpId="0"/>
      <p:bldP spid="17" grpId="0"/>
      <p:bldP spid="18" grpId="0"/>
      <p:bldP spid="19" grpId="0"/>
      <p:bldP spid="20" grpId="0"/>
      <p:bldP spid="21" grpId="0"/>
      <p:bldP spid="22" grpId="0"/>
      <p:bldP spid="23" grpId="0"/>
      <p:bldP spid="25" grpId="0"/>
      <p:bldP spid="26" grpId="0"/>
      <p:bldP spid="27" grpId="0"/>
      <p:bldP spid="28" grpId="0"/>
      <p:bldP spid="29" grpId="0"/>
      <p:bldP spid="30" grpId="0"/>
      <p:bldP spid="31" grpId="0"/>
      <p:bldP spid="32" grpId="0"/>
      <p:bldP spid="33" grpId="0"/>
      <p:bldP spid="45" grpId="0"/>
      <p:bldP spid="46" grpId="0"/>
      <p:bldP spid="2" grpId="0"/>
      <p:bldP spid="6" grpId="0"/>
      <p:bldP spid="16" grpId="0"/>
      <p:bldP spid="47" grpId="0"/>
      <p:bldP spid="48" grpId="0"/>
      <p:bldP spid="34" grpId="0"/>
      <p:bldP spid="36" grpId="0"/>
      <p:bldP spid="37" grpId="0"/>
      <p:bldP spid="51" grpId="0"/>
      <p:bldP spid="52" grpId="0"/>
      <p:bldP spid="53" grpId="0"/>
      <p:bldP spid="39" grpId="0"/>
      <p:bldP spid="40" grpId="0"/>
      <p:bldP spid="41" grpId="0"/>
      <p:bldP spid="42" grpId="0"/>
      <p:bldP spid="44" grpId="0"/>
      <p:bldP spid="49" grpId="0"/>
      <p:bldP spid="50" grpId="0"/>
      <p:bldP spid="61" grpId="0"/>
      <p:bldP spid="54" grpId="0"/>
      <p:bldP spid="55" grpId="0"/>
      <p:bldP spid="56" grpId="0"/>
      <p:bldP spid="57" grpId="0"/>
      <p:bldP spid="58" grpId="0"/>
      <p:bldP spid="67" grpId="0"/>
      <p:bldP spid="68" grpId="0"/>
      <p:bldP spid="69" grpId="0"/>
      <p:bldP spid="70" grpId="0"/>
      <p:bldP spid="71" grpId="0"/>
      <p:bldP spid="7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1754326"/>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b="1" dirty="0">
                <a:solidFill>
                  <a:srgbClr val="FF0000"/>
                </a:solidFill>
              </a:rPr>
              <a:t>Bài 4:</a:t>
            </a:r>
            <a:r>
              <a:rPr lang="en-US" dirty="0"/>
              <a:t> Trên một bóng đèn tóc đỏ có ghi </a:t>
            </a:r>
            <a:r>
              <a:rPr lang="en-US" dirty="0">
                <a:solidFill>
                  <a:srgbClr val="FF0000"/>
                </a:solidFill>
              </a:rPr>
              <a:t>220V – 100W </a:t>
            </a:r>
            <a:r>
              <a:rPr lang="en-US" dirty="0"/>
              <a:t>và trên một bóng đèn khác có ghi </a:t>
            </a:r>
            <a:r>
              <a:rPr lang="en-US" dirty="0">
                <a:solidFill>
                  <a:srgbClr val="FF0000"/>
                </a:solidFill>
              </a:rPr>
              <a:t>220V – 40W</a:t>
            </a:r>
          </a:p>
          <a:p>
            <a:r>
              <a:rPr lang="en-US" dirty="0"/>
              <a:t>a) So sánh điện trở hai bóng đèn khi chúng sáng bình thường</a:t>
            </a:r>
          </a:p>
          <a:p>
            <a:r>
              <a:rPr lang="en-US" dirty="0"/>
              <a:t>b) Mắc nối tiếp hai bóng đèn này vào hiệu điện thế </a:t>
            </a:r>
            <a:r>
              <a:rPr lang="en-US" dirty="0">
                <a:solidFill>
                  <a:srgbClr val="FF0000"/>
                </a:solidFill>
              </a:rPr>
              <a:t>220V</a:t>
            </a:r>
            <a:r>
              <a:rPr lang="en-US" dirty="0"/>
              <a:t> thì đèn nào sáng hơn? Vì sao? Tính </a:t>
            </a:r>
            <a:r>
              <a:rPr lang="en-US" dirty="0">
                <a:solidFill>
                  <a:srgbClr val="FF0000"/>
                </a:solidFill>
              </a:rPr>
              <a:t>điện năng </a:t>
            </a:r>
            <a:r>
              <a:rPr lang="en-US" dirty="0"/>
              <a:t>mà mạch điện này sử dụng trong </a:t>
            </a:r>
            <a:r>
              <a:rPr lang="en-US" dirty="0">
                <a:solidFill>
                  <a:srgbClr val="FF0000"/>
                </a:solidFill>
              </a:rPr>
              <a:t>1 giờ</a:t>
            </a:r>
            <a:r>
              <a:rPr lang="en-US" dirty="0"/>
              <a:t>. Cho rằng điện trở của các bóng đèn có giá trị như khi chúng sáng bình thường</a:t>
            </a:r>
          </a:p>
          <a:p>
            <a:r>
              <a:rPr lang="en-US" dirty="0"/>
              <a:t>c) Mắc </a:t>
            </a:r>
            <a:r>
              <a:rPr lang="en-US" dirty="0">
                <a:solidFill>
                  <a:srgbClr val="FF0000"/>
                </a:solidFill>
              </a:rPr>
              <a:t>song song </a:t>
            </a:r>
            <a:r>
              <a:rPr lang="en-US" dirty="0"/>
              <a:t>hai bóng đèn này vào hiệu điện thế </a:t>
            </a:r>
            <a:r>
              <a:rPr lang="en-US" dirty="0">
                <a:solidFill>
                  <a:srgbClr val="FF0000"/>
                </a:solidFill>
              </a:rPr>
              <a:t>220V</a:t>
            </a:r>
            <a:r>
              <a:rPr lang="en-US" dirty="0"/>
              <a:t> thì đèn nào sáng hơn? Vì sao? Tính </a:t>
            </a:r>
            <a:r>
              <a:rPr lang="en-US" dirty="0">
                <a:solidFill>
                  <a:srgbClr val="FF0000"/>
                </a:solidFill>
              </a:rPr>
              <a:t>điện năng</a:t>
            </a:r>
            <a:r>
              <a:rPr lang="en-US" dirty="0"/>
              <a:t> mà đèn này sử dụng trong </a:t>
            </a:r>
            <a:r>
              <a:rPr lang="en-US" dirty="0">
                <a:solidFill>
                  <a:srgbClr val="FF0000"/>
                </a:solidFill>
              </a:rPr>
              <a:t>1 giờ</a:t>
            </a:r>
            <a:r>
              <a:rPr lang="en-US" dirty="0"/>
              <a:t>.</a:t>
            </a:r>
          </a:p>
        </p:txBody>
      </p:sp>
      <p:sp>
        <p:nvSpPr>
          <p:cNvPr id="113717" name="Text Box 53"/>
          <p:cNvSpPr txBox="1">
            <a:spLocks noChangeArrowheads="1"/>
          </p:cNvSpPr>
          <p:nvPr/>
        </p:nvSpPr>
        <p:spPr bwMode="auto">
          <a:xfrm>
            <a:off x="206337" y="2302671"/>
            <a:ext cx="1898650"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1700" b="1" u="sng" dirty="0">
                <a:solidFill>
                  <a:srgbClr val="7030A0"/>
                </a:solidFill>
                <a:latin typeface="Times New Roman" panose="02020603050405020304" pitchFamily="18" charset="0"/>
              </a:rPr>
              <a:t>Tóm tắt: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flipH="1">
            <a:off x="2503424" y="2316005"/>
            <a:ext cx="31785" cy="455418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661917" y="2283580"/>
            <a:ext cx="18986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1600" b="1" u="sng" dirty="0" smtClean="0">
                <a:solidFill>
                  <a:srgbClr val="7030A0"/>
                </a:solidFill>
                <a:latin typeface="Times New Roman" panose="02020603050405020304" pitchFamily="18" charset="0"/>
              </a:rPr>
              <a:t>Giải:</a:t>
            </a:r>
            <a:endParaRPr lang="en-US" altLang="vi-VN" sz="1600" b="1" u="sng" dirty="0">
              <a:solidFill>
                <a:srgbClr val="7030A0"/>
              </a:solidFill>
              <a:latin typeface="Times New Roman" panose="02020603050405020304" pitchFamily="18" charset="0"/>
            </a:endParaRPr>
          </a:p>
        </p:txBody>
      </p:sp>
      <p:sp>
        <p:nvSpPr>
          <p:cNvPr id="10" name="Rectangle 8"/>
          <p:cNvSpPr>
            <a:spLocks noChangeArrowheads="1"/>
          </p:cNvSpPr>
          <p:nvPr/>
        </p:nvSpPr>
        <p:spPr bwMode="auto">
          <a:xfrm>
            <a:off x="10334624" y="5765918"/>
            <a:ext cx="344966"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smtClean="0">
                <a:ln>
                  <a:noFill/>
                </a:ln>
                <a:solidFill>
                  <a:srgbClr val="7030A0"/>
                </a:solidFill>
                <a:effectLst/>
              </a:rPr>
              <a:t>  </a:t>
            </a:r>
            <a:r>
              <a:rPr kumimoji="0" lang="en-US" altLang="en-US" sz="1700" b="1" i="0" u="none" strike="noStrike" cap="none" normalizeH="0" baseline="0" dirty="0" smtClean="0">
                <a:ln>
                  <a:noFill/>
                </a:ln>
                <a:solidFill>
                  <a:srgbClr val="7030A0"/>
                </a:solidFill>
                <a:effectLst/>
                <a:latin typeface="Arial" panose="020B0604020202020204" pitchFamily="34" charset="0"/>
              </a:rPr>
              <a:t> </a:t>
            </a: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206337" y="2595820"/>
                <a:ext cx="2358250" cy="4016484"/>
              </a:xfrm>
              <a:prstGeom prst="rect">
                <a:avLst/>
              </a:prstGeom>
            </p:spPr>
            <p:txBody>
              <a:bodyPr wrap="square">
                <a:spAutoFit/>
              </a:bodyPr>
              <a:lstStyle/>
              <a:p>
                <a:pPr marL="30480" marR="30480" algn="just">
                  <a:lnSpc>
                    <a:spcPct val="150000"/>
                  </a:lnSpc>
                </a:pPr>
                <a14:m>
                  <m:oMath xmlns:m="http://schemas.openxmlformats.org/officeDocument/2006/math">
                    <m:sSub>
                      <m:sSubPr>
                        <m:ctrlPr>
                          <a:rPr lang="en-US" sz="1700" b="1" i="1" dirty="0" smtClean="0">
                            <a:solidFill>
                              <a:srgbClr val="7030A0"/>
                            </a:solidFill>
                            <a:latin typeface="Cambria Math" panose="02040503050406030204" pitchFamily="18" charset="0"/>
                            <a:cs typeface="Times New Roman" panose="02020603050405020304" pitchFamily="18" charset="0"/>
                          </a:rPr>
                        </m:ctrlPr>
                      </m:sSubPr>
                      <m:e>
                        <m:r>
                          <a:rPr lang="en-US" sz="1700" b="1" i="1" dirty="0">
                            <a:solidFill>
                              <a:srgbClr val="7030A0"/>
                            </a:solidFill>
                            <a:latin typeface="Cambria Math" panose="02040503050406030204" pitchFamily="18" charset="0"/>
                            <a:cs typeface="Times New Roman" panose="02020603050405020304" pitchFamily="18" charset="0"/>
                          </a:rPr>
                          <m:t>Đ</m:t>
                        </m:r>
                      </m:e>
                      <m:sub>
                        <m:r>
                          <a:rPr lang="en-US" sz="1700" b="1" i="1" dirty="0">
                            <a:solidFill>
                              <a:srgbClr val="7030A0"/>
                            </a:solidFill>
                            <a:latin typeface="Cambria Math" panose="02040503050406030204" pitchFamily="18" charset="0"/>
                            <a:cs typeface="Times New Roman" panose="02020603050405020304" pitchFamily="18" charset="0"/>
                          </a:rPr>
                          <m:t>𝟏</m:t>
                        </m:r>
                      </m:sub>
                    </m:sSub>
                  </m:oMath>
                </a14:m>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220V - 100W </a:t>
                </a:r>
              </a:p>
              <a:p>
                <a:pPr marL="30480" marR="30480" algn="just">
                  <a:lnSpc>
                    <a:spcPct val="150000"/>
                  </a:lnSpc>
                </a:pPr>
                <a14:m>
                  <m:oMath xmlns:m="http://schemas.openxmlformats.org/officeDocument/2006/math">
                    <m:sSub>
                      <m:sSubPr>
                        <m:ctrlPr>
                          <a:rPr lang="en-US" sz="1700" b="1" i="1" dirty="0">
                            <a:solidFill>
                              <a:srgbClr val="7030A0"/>
                            </a:solidFill>
                            <a:latin typeface="Cambria Math" panose="02040503050406030204" pitchFamily="18" charset="0"/>
                            <a:cs typeface="Times New Roman" panose="02020603050405020304" pitchFamily="18" charset="0"/>
                          </a:rPr>
                        </m:ctrlPr>
                      </m:sSubPr>
                      <m:e>
                        <m:r>
                          <a:rPr lang="en-US" sz="1700" b="1" i="1" dirty="0">
                            <a:solidFill>
                              <a:srgbClr val="7030A0"/>
                            </a:solidFill>
                            <a:latin typeface="Cambria Math" panose="02040503050406030204" pitchFamily="18" charset="0"/>
                            <a:cs typeface="Times New Roman" panose="02020603050405020304" pitchFamily="18" charset="0"/>
                          </a:rPr>
                          <m:t>Đ</m:t>
                        </m:r>
                      </m:e>
                      <m:sub>
                        <m:r>
                          <a:rPr lang="en-US" sz="1700" b="1" i="1" dirty="0" smtClean="0">
                            <a:solidFill>
                              <a:srgbClr val="7030A0"/>
                            </a:solidFill>
                            <a:latin typeface="Cambria Math" panose="02040503050406030204" pitchFamily="18" charset="0"/>
                            <a:cs typeface="Times New Roman" panose="02020603050405020304" pitchFamily="18" charset="0"/>
                          </a:rPr>
                          <m:t>𝟐</m:t>
                        </m:r>
                      </m:sub>
                    </m:sSub>
                  </m:oMath>
                </a14:m>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220V - </a:t>
                </a: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40W </a:t>
                </a:r>
                <a:endPar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ct val="150000"/>
                  </a:lnSpc>
                </a:pP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t = 1h = </a:t>
                </a: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3600s</a:t>
                </a:r>
              </a:p>
              <a:p>
                <a:pPr marL="30480" marR="30480" algn="just">
                  <a:lnSpc>
                    <a:spcPct val="150000"/>
                  </a:lnSpc>
                </a:pP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a:t>
                </a: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SS: R</a:t>
                </a:r>
                <a:r>
                  <a:rPr lang="en-US" sz="1700" b="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a:t>
                </a: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và R</a:t>
                </a:r>
                <a:r>
                  <a:rPr lang="en-US" sz="1700" b="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en-US" sz="17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pP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b) </a:t>
                </a:r>
                <a14:m>
                  <m:oMath xmlns:m="http://schemas.openxmlformats.org/officeDocument/2006/math">
                    <m:sSub>
                      <m:sSubPr>
                        <m:ctrlPr>
                          <a:rPr lang="en-US" sz="1700" b="1" i="1" dirty="0">
                            <a:solidFill>
                              <a:srgbClr val="7030A0"/>
                            </a:solidFill>
                            <a:latin typeface="Cambria Math" panose="02040503050406030204" pitchFamily="18" charset="0"/>
                            <a:cs typeface="Times New Roman" panose="02020603050405020304" pitchFamily="18" charset="0"/>
                          </a:rPr>
                        </m:ctrlPr>
                      </m:sSubPr>
                      <m:e>
                        <m:r>
                          <a:rPr lang="en-US" sz="1700" b="1" i="1" dirty="0">
                            <a:solidFill>
                              <a:srgbClr val="7030A0"/>
                            </a:solidFill>
                            <a:latin typeface="Cambria Math" panose="02040503050406030204" pitchFamily="18" charset="0"/>
                            <a:cs typeface="Times New Roman" panose="02020603050405020304" pitchFamily="18" charset="0"/>
                          </a:rPr>
                          <m:t>Đ</m:t>
                        </m:r>
                      </m:e>
                      <m:sub>
                        <m:r>
                          <a:rPr lang="en-US" sz="1700" b="1" i="1" dirty="0">
                            <a:solidFill>
                              <a:srgbClr val="7030A0"/>
                            </a:solidFill>
                            <a:latin typeface="Cambria Math" panose="02040503050406030204" pitchFamily="18" charset="0"/>
                            <a:cs typeface="Times New Roman" panose="02020603050405020304" pitchFamily="18" charset="0"/>
                          </a:rPr>
                          <m:t>𝟏</m:t>
                        </m:r>
                      </m:sub>
                    </m:sSub>
                  </m:oMath>
                </a14:m>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nt </a:t>
                </a:r>
                <a14:m>
                  <m:oMath xmlns:m="http://schemas.openxmlformats.org/officeDocument/2006/math">
                    <m:sSub>
                      <m:sSubPr>
                        <m:ctrlPr>
                          <a:rPr lang="en-US" sz="1700" b="1" i="1" dirty="0">
                            <a:solidFill>
                              <a:srgbClr val="7030A0"/>
                            </a:solidFill>
                            <a:latin typeface="Cambria Math" panose="02040503050406030204" pitchFamily="18" charset="0"/>
                            <a:cs typeface="Times New Roman" panose="02020603050405020304" pitchFamily="18" charset="0"/>
                          </a:rPr>
                        </m:ctrlPr>
                      </m:sSubPr>
                      <m:e>
                        <m:r>
                          <a:rPr lang="en-US" sz="1700" b="1" i="1" dirty="0">
                            <a:solidFill>
                              <a:srgbClr val="7030A0"/>
                            </a:solidFill>
                            <a:latin typeface="Cambria Math" panose="02040503050406030204" pitchFamily="18" charset="0"/>
                            <a:cs typeface="Times New Roman" panose="02020603050405020304" pitchFamily="18" charset="0"/>
                          </a:rPr>
                          <m:t>Đ</m:t>
                        </m:r>
                      </m:e>
                      <m:sub>
                        <m:r>
                          <a:rPr lang="en-US" sz="1700" b="1" i="1" dirty="0">
                            <a:solidFill>
                              <a:srgbClr val="7030A0"/>
                            </a:solidFill>
                            <a:latin typeface="Cambria Math" panose="02040503050406030204" pitchFamily="18" charset="0"/>
                            <a:cs typeface="Times New Roman" panose="02020603050405020304" pitchFamily="18" charset="0"/>
                          </a:rPr>
                          <m:t>𝟐</m:t>
                        </m:r>
                      </m:sub>
                    </m:sSub>
                  </m:oMath>
                </a14:m>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U = 220V</a:t>
                </a:r>
              </a:p>
              <a:p>
                <a:pPr marL="30480" marR="30480" algn="just">
                  <a:lnSpc>
                    <a:spcPct val="150000"/>
                  </a:lnSpc>
                </a:pP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Đ </a:t>
                </a: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nào sáng hơn? </a:t>
                </a:r>
                <a:endPar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ct val="150000"/>
                  </a:lnSpc>
                </a:pPr>
                <a14:m>
                  <m:oMath xmlns:m="http://schemas.openxmlformats.org/officeDocument/2006/math">
                    <m:sSub>
                      <m:sSubPr>
                        <m:ctrlPr>
                          <a:rPr lang="en-US" sz="1700" b="1" i="1" smtClean="0">
                            <a:solidFill>
                              <a:srgbClr val="7030A0"/>
                            </a:solidFill>
                            <a:latin typeface="Cambria Math" panose="02040503050406030204" pitchFamily="18" charset="0"/>
                            <a:cs typeface="Times New Roman" panose="02020603050405020304" pitchFamily="18" charset="0"/>
                          </a:rPr>
                        </m:ctrlPr>
                      </m:sSubPr>
                      <m:e>
                        <m:r>
                          <a:rPr lang="en-US" sz="1700" b="1" i="1" smtClean="0">
                            <a:solidFill>
                              <a:srgbClr val="7030A0"/>
                            </a:solidFill>
                            <a:latin typeface="Cambria Math" panose="02040503050406030204" pitchFamily="18" charset="0"/>
                            <a:cs typeface="Times New Roman" panose="02020603050405020304" pitchFamily="18" charset="0"/>
                          </a:rPr>
                          <m:t>𝑨</m:t>
                        </m:r>
                      </m:e>
                      <m:sub>
                        <m:r>
                          <a:rPr lang="en-US" sz="1700" b="1" i="1" smtClean="0">
                            <a:solidFill>
                              <a:srgbClr val="7030A0"/>
                            </a:solidFill>
                            <a:latin typeface="Cambria Math" panose="02040503050406030204" pitchFamily="18" charset="0"/>
                            <a:cs typeface="Times New Roman" panose="02020603050405020304" pitchFamily="18" charset="0"/>
                          </a:rPr>
                          <m:t>𝒏𝒕</m:t>
                        </m:r>
                      </m:sub>
                    </m:sSub>
                  </m:oMath>
                </a14:m>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en-US" sz="17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pP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c) </a:t>
                </a:r>
                <a14:m>
                  <m:oMath xmlns:m="http://schemas.openxmlformats.org/officeDocument/2006/math">
                    <m:sSub>
                      <m:sSubPr>
                        <m:ctrlPr>
                          <a:rPr lang="en-US" sz="1700" b="1" i="1" dirty="0">
                            <a:solidFill>
                              <a:srgbClr val="7030A0"/>
                            </a:solidFill>
                            <a:latin typeface="Cambria Math" panose="02040503050406030204" pitchFamily="18" charset="0"/>
                            <a:cs typeface="Times New Roman" panose="02020603050405020304" pitchFamily="18" charset="0"/>
                          </a:rPr>
                        </m:ctrlPr>
                      </m:sSubPr>
                      <m:e>
                        <m:r>
                          <a:rPr lang="en-US" sz="1700" b="1" i="1" dirty="0">
                            <a:solidFill>
                              <a:srgbClr val="7030A0"/>
                            </a:solidFill>
                            <a:latin typeface="Cambria Math" panose="02040503050406030204" pitchFamily="18" charset="0"/>
                            <a:cs typeface="Times New Roman" panose="02020603050405020304" pitchFamily="18" charset="0"/>
                          </a:rPr>
                          <m:t>Đ</m:t>
                        </m:r>
                      </m:e>
                      <m:sub>
                        <m:r>
                          <a:rPr lang="en-US" sz="1700" b="1" i="1" dirty="0">
                            <a:solidFill>
                              <a:srgbClr val="7030A0"/>
                            </a:solidFill>
                            <a:latin typeface="Cambria Math" panose="02040503050406030204" pitchFamily="18" charset="0"/>
                            <a:cs typeface="Times New Roman" panose="02020603050405020304" pitchFamily="18" charset="0"/>
                          </a:rPr>
                          <m:t>𝟏</m:t>
                        </m:r>
                      </m:sub>
                    </m:sSub>
                  </m:oMath>
                </a14:m>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1700" b="1" i="1" dirty="0">
                            <a:solidFill>
                              <a:srgbClr val="7030A0"/>
                            </a:solidFill>
                            <a:latin typeface="Cambria Math" panose="02040503050406030204" pitchFamily="18" charset="0"/>
                            <a:cs typeface="Times New Roman" panose="02020603050405020304" pitchFamily="18" charset="0"/>
                          </a:rPr>
                        </m:ctrlPr>
                      </m:sSubPr>
                      <m:e>
                        <m:r>
                          <a:rPr lang="en-US" sz="1700" b="1" i="1" dirty="0">
                            <a:solidFill>
                              <a:srgbClr val="7030A0"/>
                            </a:solidFill>
                            <a:latin typeface="Cambria Math" panose="02040503050406030204" pitchFamily="18" charset="0"/>
                            <a:cs typeface="Times New Roman" panose="02020603050405020304" pitchFamily="18" charset="0"/>
                          </a:rPr>
                          <m:t>Đ</m:t>
                        </m:r>
                      </m:e>
                      <m:sub>
                        <m:r>
                          <a:rPr lang="en-US" sz="1700" b="1" i="1" dirty="0">
                            <a:solidFill>
                              <a:srgbClr val="7030A0"/>
                            </a:solidFill>
                            <a:latin typeface="Cambria Math" panose="02040503050406030204" pitchFamily="18" charset="0"/>
                            <a:cs typeface="Times New Roman" panose="02020603050405020304" pitchFamily="18" charset="0"/>
                          </a:rPr>
                          <m:t>𝟐</m:t>
                        </m:r>
                      </m:sub>
                    </m:sSub>
                  </m:oMath>
                </a14:m>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U </a:t>
                </a: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220V</a:t>
                </a:r>
              </a:p>
              <a:p>
                <a:pPr marL="30480" marR="30480" algn="just">
                  <a:lnSpc>
                    <a:spcPct val="150000"/>
                  </a:lnSpc>
                </a:pP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 nào </a:t>
                </a:r>
                <a:r>
                  <a:rPr lang="en-US" sz="17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sáng hơn? </a:t>
                </a:r>
                <a:endPar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ct val="150000"/>
                  </a:lnSpc>
                </a:pPr>
                <a:r>
                  <a:rPr lang="en-US" sz="17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 // =?</a:t>
                </a:r>
                <a:endParaRPr lang="en-US" sz="17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206337" y="2595820"/>
                <a:ext cx="2358250" cy="4016484"/>
              </a:xfrm>
              <a:prstGeom prst="rect">
                <a:avLst/>
              </a:prstGeom>
              <a:blipFill>
                <a:blip r:embed="rId2"/>
                <a:stretch>
                  <a:fillRect l="-517"/>
                </a:stretch>
              </a:blipFill>
            </p:spPr>
            <p:txBody>
              <a:bodyPr/>
              <a:lstStyle/>
              <a:p>
                <a:r>
                  <a:rPr lang="vi-VN">
                    <a:noFill/>
                  </a:rPr>
                  <a:t> </a:t>
                </a:r>
              </a:p>
            </p:txBody>
          </p:sp>
        </mc:Fallback>
      </mc:AlternateContent>
      <p:cxnSp>
        <p:nvCxnSpPr>
          <p:cNvPr id="12" name="Straight Connector 11"/>
          <p:cNvCxnSpPr/>
          <p:nvPr/>
        </p:nvCxnSpPr>
        <p:spPr>
          <a:xfrm flipH="1">
            <a:off x="7112688" y="2249079"/>
            <a:ext cx="31785" cy="4554187"/>
          </a:xfrm>
          <a:prstGeom prst="line">
            <a:avLst/>
          </a:prstGeom>
          <a:ln w="38100"/>
        </p:spPr>
        <p:style>
          <a:lnRef idx="1">
            <a:schemeClr val="dk1"/>
          </a:lnRef>
          <a:fillRef idx="0">
            <a:schemeClr val="dk1"/>
          </a:fillRef>
          <a:effectRef idx="0">
            <a:schemeClr val="dk1"/>
          </a:effectRef>
          <a:fontRef idx="minor">
            <a:schemeClr val="tx1"/>
          </a:fontRef>
        </p:style>
      </p:cxnSp>
      <p:sp>
        <p:nvSpPr>
          <p:cNvPr id="11" name="Rectangle 6"/>
          <p:cNvSpPr>
            <a:spLocks noChangeArrowheads="1"/>
          </p:cNvSpPr>
          <p:nvPr/>
        </p:nvSpPr>
        <p:spPr bwMode="auto">
          <a:xfrm>
            <a:off x="7342635" y="5669851"/>
            <a:ext cx="4678076"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3000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sz="17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=&gt; hai đ</a:t>
            </a:r>
            <a:r>
              <a:rPr kumimoji="0" lang="en-US" altLang="en-US" sz="17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è</a:t>
            </a:r>
            <a:r>
              <a:rPr kumimoji="0" lang="en-US" altLang="en-US" sz="17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n s</a:t>
            </a:r>
            <a:r>
              <a:rPr kumimoji="0" lang="en-US" altLang="en-US" sz="17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á</a:t>
            </a:r>
            <a:r>
              <a:rPr kumimoji="0" lang="en-US" altLang="en-US" sz="17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ng b</a:t>
            </a:r>
            <a:r>
              <a:rPr kumimoji="0" lang="en-US" altLang="en-US" sz="17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ì</a:t>
            </a:r>
            <a:r>
              <a:rPr kumimoji="0" lang="en-US" altLang="en-US" sz="17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nh thường </a:t>
            </a:r>
          </a:p>
        </p:txBody>
      </p:sp>
      <mc:AlternateContent xmlns:mc="http://schemas.openxmlformats.org/markup-compatibility/2006" xmlns:a14="http://schemas.microsoft.com/office/drawing/2010/main">
        <mc:Choice Requires="a14">
          <p:sp>
            <p:nvSpPr>
              <p:cNvPr id="13" name="Rectangle 12"/>
              <p:cNvSpPr/>
              <p:nvPr/>
            </p:nvSpPr>
            <p:spPr>
              <a:xfrm>
                <a:off x="7120393" y="4010118"/>
                <a:ext cx="1731413" cy="500137"/>
              </a:xfrm>
              <a:prstGeom prst="rect">
                <a:avLst/>
              </a:prstGeom>
            </p:spPr>
            <p:txBody>
              <a:bodyPr wrap="square">
                <a:spAutoFit/>
              </a:bodyPr>
              <a:lstStyle/>
              <a:p>
                <a:r>
                  <a:rPr lang="en-US" altLang="en-US" sz="1700" b="1" dirty="0" smtClean="0">
                    <a:solidFill>
                      <a:srgbClr val="7030A0"/>
                    </a:solidFill>
                    <a:ea typeface="Times New Roman" panose="02020603050405020304" pitchFamily="18" charset="0"/>
                    <a:cs typeface="Arial" panose="020B0604020202020204" pitchFamily="34" charset="0"/>
                  </a:rPr>
                  <a:t>c. </a:t>
                </a:r>
                <a14:m>
                  <m:oMath xmlns:m="http://schemas.openxmlformats.org/officeDocument/2006/math">
                    <m:sSub>
                      <m:sSubPr>
                        <m:ctrlPr>
                          <a:rPr lang="en-US" altLang="en-US" sz="1700" b="1" i="1" smtClean="0">
                            <a:solidFill>
                              <a:srgbClr val="7030A0"/>
                            </a:solidFill>
                            <a:latin typeface="Cambria Math" panose="02040503050406030204" pitchFamily="18" charset="0"/>
                            <a:cs typeface="Arial" panose="020B0604020202020204" pitchFamily="34" charset="0"/>
                          </a:rPr>
                        </m:ctrlPr>
                      </m:sSubPr>
                      <m:e>
                        <m:r>
                          <a:rPr lang="en-US" altLang="en-US" sz="1700" b="1" i="1" smtClean="0">
                            <a:solidFill>
                              <a:srgbClr val="7030A0"/>
                            </a:solidFill>
                            <a:latin typeface="Cambria Math" panose="02040503050406030204" pitchFamily="18" charset="0"/>
                            <a:cs typeface="Arial" panose="020B0604020202020204" pitchFamily="34" charset="0"/>
                          </a:rPr>
                          <m:t>𝑹</m:t>
                        </m:r>
                      </m:e>
                      <m:sub>
                        <m:r>
                          <a:rPr lang="en-US" altLang="en-US" sz="1700" b="1" i="1" smtClean="0">
                            <a:solidFill>
                              <a:srgbClr val="7030A0"/>
                            </a:solidFill>
                            <a:latin typeface="Cambria Math" panose="02040503050406030204" pitchFamily="18" charset="0"/>
                            <a:cs typeface="Arial" panose="020B0604020202020204" pitchFamily="34" charset="0"/>
                          </a:rPr>
                          <m:t>𝟏𝟐</m:t>
                        </m:r>
                      </m:sub>
                    </m:sSub>
                    <m:r>
                      <a:rPr lang="en-US" altLang="en-US" sz="1700" b="1" i="1" smtClean="0">
                        <a:solidFill>
                          <a:srgbClr val="7030A0"/>
                        </a:solidFill>
                        <a:latin typeface="Cambria Math" panose="02040503050406030204" pitchFamily="18" charset="0"/>
                        <a:cs typeface="Arial" panose="020B0604020202020204" pitchFamily="34" charset="0"/>
                      </a:rPr>
                      <m:t>= </m:t>
                    </m:r>
                    <m:f>
                      <m:fPr>
                        <m:ctrlPr>
                          <a:rPr lang="en-US" altLang="en-US" sz="1700" b="1" i="1" smtClean="0">
                            <a:solidFill>
                              <a:srgbClr val="7030A0"/>
                            </a:solidFill>
                            <a:latin typeface="Cambria Math" panose="02040503050406030204" pitchFamily="18" charset="0"/>
                            <a:cs typeface="Arial" panose="020B0604020202020204" pitchFamily="34" charset="0"/>
                          </a:rPr>
                        </m:ctrlPr>
                      </m:fPr>
                      <m:num>
                        <m:sSub>
                          <m:sSubPr>
                            <m:ctrlPr>
                              <a:rPr lang="en-US" altLang="en-US" sz="1700" b="1" i="1" smtClean="0">
                                <a:solidFill>
                                  <a:srgbClr val="7030A0"/>
                                </a:solidFill>
                                <a:latin typeface="Cambria Math" panose="02040503050406030204" pitchFamily="18" charset="0"/>
                                <a:cs typeface="Arial" panose="020B0604020202020204" pitchFamily="34" charset="0"/>
                              </a:rPr>
                            </m:ctrlPr>
                          </m:sSubPr>
                          <m:e>
                            <m:r>
                              <a:rPr lang="en-US" altLang="en-US" sz="1700" b="1" i="1" smtClean="0">
                                <a:solidFill>
                                  <a:srgbClr val="7030A0"/>
                                </a:solidFill>
                                <a:latin typeface="Cambria Math" panose="02040503050406030204" pitchFamily="18" charset="0"/>
                                <a:cs typeface="Arial" panose="020B0604020202020204" pitchFamily="34" charset="0"/>
                              </a:rPr>
                              <m:t>𝑹</m:t>
                            </m:r>
                          </m:e>
                          <m:sub>
                            <m:r>
                              <a:rPr lang="en-US" altLang="en-US" sz="1700" b="1" i="1" smtClean="0">
                                <a:solidFill>
                                  <a:srgbClr val="7030A0"/>
                                </a:solidFill>
                                <a:latin typeface="Cambria Math" panose="02040503050406030204" pitchFamily="18" charset="0"/>
                                <a:cs typeface="Arial" panose="020B0604020202020204" pitchFamily="34" charset="0"/>
                              </a:rPr>
                              <m:t>𝟏</m:t>
                            </m:r>
                          </m:sub>
                        </m:sSub>
                        <m:r>
                          <a:rPr lang="en-US" altLang="en-US" sz="1700" b="1" i="1" smtClean="0">
                            <a:solidFill>
                              <a:srgbClr val="7030A0"/>
                            </a:solidFill>
                            <a:latin typeface="Cambria Math" panose="02040503050406030204" pitchFamily="18" charset="0"/>
                            <a:cs typeface="Arial" panose="020B0604020202020204" pitchFamily="34" charset="0"/>
                          </a:rPr>
                          <m:t>.</m:t>
                        </m:r>
                        <m:sSub>
                          <m:sSubPr>
                            <m:ctrlPr>
                              <a:rPr lang="en-US" altLang="en-US" sz="1700" b="1" i="1" smtClean="0">
                                <a:solidFill>
                                  <a:srgbClr val="7030A0"/>
                                </a:solidFill>
                                <a:latin typeface="Cambria Math" panose="02040503050406030204" pitchFamily="18" charset="0"/>
                                <a:cs typeface="Arial" panose="020B0604020202020204" pitchFamily="34" charset="0"/>
                              </a:rPr>
                            </m:ctrlPr>
                          </m:sSubPr>
                          <m:e>
                            <m:r>
                              <a:rPr lang="en-US" altLang="en-US" sz="1700" b="1" i="1" smtClean="0">
                                <a:solidFill>
                                  <a:srgbClr val="7030A0"/>
                                </a:solidFill>
                                <a:latin typeface="Cambria Math" panose="02040503050406030204" pitchFamily="18" charset="0"/>
                                <a:cs typeface="Arial" panose="020B0604020202020204" pitchFamily="34" charset="0"/>
                              </a:rPr>
                              <m:t>𝑹</m:t>
                            </m:r>
                          </m:e>
                          <m:sub>
                            <m:r>
                              <a:rPr lang="en-US" altLang="en-US" sz="1700" b="1" i="1" smtClean="0">
                                <a:solidFill>
                                  <a:srgbClr val="7030A0"/>
                                </a:solidFill>
                                <a:latin typeface="Cambria Math" panose="02040503050406030204" pitchFamily="18" charset="0"/>
                                <a:cs typeface="Arial" panose="020B0604020202020204" pitchFamily="34" charset="0"/>
                              </a:rPr>
                              <m:t>𝟐</m:t>
                            </m:r>
                          </m:sub>
                        </m:sSub>
                      </m:num>
                      <m:den>
                        <m:sSub>
                          <m:sSubPr>
                            <m:ctrlPr>
                              <a:rPr lang="en-US" altLang="en-US" sz="1700" b="1" i="1">
                                <a:solidFill>
                                  <a:srgbClr val="7030A0"/>
                                </a:solidFill>
                                <a:latin typeface="Cambria Math" panose="02040503050406030204" pitchFamily="18" charset="0"/>
                                <a:cs typeface="Arial" panose="020B0604020202020204" pitchFamily="34" charset="0"/>
                              </a:rPr>
                            </m:ctrlPr>
                          </m:sSubPr>
                          <m:e>
                            <m:r>
                              <a:rPr lang="en-US" altLang="en-US" sz="1700" b="1" i="1">
                                <a:solidFill>
                                  <a:srgbClr val="7030A0"/>
                                </a:solidFill>
                                <a:latin typeface="Cambria Math" panose="02040503050406030204" pitchFamily="18" charset="0"/>
                                <a:cs typeface="Arial" panose="020B0604020202020204" pitchFamily="34" charset="0"/>
                              </a:rPr>
                              <m:t>𝑹</m:t>
                            </m:r>
                          </m:e>
                          <m:sub>
                            <m:r>
                              <a:rPr lang="en-US" altLang="en-US" sz="1700" b="1" i="1">
                                <a:solidFill>
                                  <a:srgbClr val="7030A0"/>
                                </a:solidFill>
                                <a:latin typeface="Cambria Math" panose="02040503050406030204" pitchFamily="18" charset="0"/>
                                <a:cs typeface="Arial" panose="020B0604020202020204" pitchFamily="34" charset="0"/>
                              </a:rPr>
                              <m:t>𝟏</m:t>
                            </m:r>
                          </m:sub>
                        </m:sSub>
                        <m:sSub>
                          <m:sSubPr>
                            <m:ctrlPr>
                              <a:rPr lang="en-US" altLang="en-US" sz="1700" b="1" i="1" smtClean="0">
                                <a:solidFill>
                                  <a:srgbClr val="7030A0"/>
                                </a:solidFill>
                                <a:latin typeface="Cambria Math" panose="02040503050406030204" pitchFamily="18" charset="0"/>
                                <a:cs typeface="Arial" panose="020B0604020202020204" pitchFamily="34" charset="0"/>
                              </a:rPr>
                            </m:ctrlPr>
                          </m:sSubPr>
                          <m:e>
                            <m:r>
                              <a:rPr lang="en-US" altLang="en-US" sz="1700" b="1" i="1" smtClean="0">
                                <a:solidFill>
                                  <a:srgbClr val="7030A0"/>
                                </a:solidFill>
                                <a:latin typeface="Cambria Math" panose="02040503050406030204" pitchFamily="18" charset="0"/>
                                <a:cs typeface="Arial" panose="020B0604020202020204" pitchFamily="34" charset="0"/>
                              </a:rPr>
                              <m:t>+ </m:t>
                            </m:r>
                            <m:r>
                              <a:rPr lang="en-US" altLang="en-US" sz="1700" b="1" i="1">
                                <a:solidFill>
                                  <a:srgbClr val="7030A0"/>
                                </a:solidFill>
                                <a:latin typeface="Cambria Math" panose="02040503050406030204" pitchFamily="18" charset="0"/>
                                <a:cs typeface="Arial" panose="020B0604020202020204" pitchFamily="34" charset="0"/>
                              </a:rPr>
                              <m:t>𝑹</m:t>
                            </m:r>
                          </m:e>
                          <m:sub>
                            <m:r>
                              <a:rPr lang="en-US" altLang="en-US" sz="1700" b="1" i="1">
                                <a:solidFill>
                                  <a:srgbClr val="7030A0"/>
                                </a:solidFill>
                                <a:latin typeface="Cambria Math" panose="02040503050406030204" pitchFamily="18" charset="0"/>
                                <a:cs typeface="Arial" panose="020B0604020202020204" pitchFamily="34" charset="0"/>
                              </a:rPr>
                              <m:t>𝟐</m:t>
                            </m:r>
                          </m:sub>
                        </m:sSub>
                      </m:den>
                    </m:f>
                  </m:oMath>
                </a14:m>
                <a:r>
                  <a:rPr lang="vi-VN" altLang="en-US" sz="1700" b="1" dirty="0" smtClean="0">
                    <a:solidFill>
                      <a:srgbClr val="7030A0"/>
                    </a:solidFill>
                    <a:ea typeface="Times New Roman" panose="02020603050405020304" pitchFamily="18" charset="0"/>
                    <a:cs typeface="Arial" panose="020B0604020202020204" pitchFamily="34" charset="0"/>
                  </a:rPr>
                  <a:t> </a:t>
                </a:r>
                <a:endParaRPr lang="vi-VN" sz="1700" b="1" dirty="0">
                  <a:solidFill>
                    <a:srgbClr val="7030A0"/>
                  </a:solidFill>
                </a:endParaRPr>
              </a:p>
            </p:txBody>
          </p:sp>
        </mc:Choice>
        <mc:Fallback xmlns="">
          <p:sp>
            <p:nvSpPr>
              <p:cNvPr id="13" name="Rectangle 12"/>
              <p:cNvSpPr>
                <a:spLocks noRot="1" noChangeAspect="1" noMove="1" noResize="1" noEditPoints="1" noAdjustHandles="1" noChangeArrowheads="1" noChangeShapeType="1" noTextEdit="1"/>
              </p:cNvSpPr>
              <p:nvPr/>
            </p:nvSpPr>
            <p:spPr>
              <a:xfrm>
                <a:off x="7120393" y="4010118"/>
                <a:ext cx="1731413" cy="500137"/>
              </a:xfrm>
              <a:prstGeom prst="rect">
                <a:avLst/>
              </a:prstGeom>
              <a:blipFill>
                <a:blip r:embed="rId3"/>
                <a:stretch>
                  <a:fillRect l="-211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2553770" y="2461892"/>
                <a:ext cx="1647403" cy="554767"/>
              </a:xfrm>
              <a:prstGeom prst="rect">
                <a:avLst/>
              </a:prstGeom>
            </p:spPr>
            <p:txBody>
              <a:bodyPr wrap="square">
                <a:spAutoFit/>
              </a:bodyPr>
              <a:lstStyle/>
              <a:p>
                <a14:m>
                  <m:oMath xmlns:m="http://schemas.openxmlformats.org/officeDocument/2006/math">
                    <m:sSub>
                      <m:sSubPr>
                        <m:ctrlPr>
                          <a:rPr lang="en-US" altLang="vi-VN" sz="1700" b="1" i="1" dirty="0" smtClean="0">
                            <a:solidFill>
                              <a:srgbClr val="7030A0"/>
                            </a:solidFill>
                            <a:latin typeface="Cambria Math" panose="02040503050406030204" pitchFamily="18" charset="0"/>
                          </a:rPr>
                        </m:ctrlPr>
                      </m:sSubPr>
                      <m:e>
                        <m:r>
                          <a:rPr lang="en-US" altLang="vi-VN" sz="1700" b="1" i="1" dirty="0" smtClean="0">
                            <a:solidFill>
                              <a:srgbClr val="7030A0"/>
                            </a:solidFill>
                            <a:latin typeface="Cambria Math" panose="02040503050406030204" pitchFamily="18" charset="0"/>
                          </a:rPr>
                          <m:t>𝒂</m:t>
                        </m:r>
                        <m:r>
                          <a:rPr lang="en-US" altLang="vi-VN" sz="1700" b="1" i="1" dirty="0" smtClean="0">
                            <a:solidFill>
                              <a:srgbClr val="7030A0"/>
                            </a:solidFill>
                            <a:latin typeface="Cambria Math" panose="02040503050406030204" pitchFamily="18" charset="0"/>
                          </a:rPr>
                          <m:t>. </m:t>
                        </m:r>
                        <m:r>
                          <a:rPr lang="en-US" altLang="vi-VN" sz="1700" b="1" i="1" dirty="0" smtClean="0">
                            <a:solidFill>
                              <a:srgbClr val="7030A0"/>
                            </a:solidFill>
                            <a:latin typeface="Cambria Math" panose="02040503050406030204" pitchFamily="18" charset="0"/>
                          </a:rPr>
                          <m:t>𝑹</m:t>
                        </m:r>
                      </m:e>
                      <m:sub>
                        <m:r>
                          <a:rPr lang="en-US" altLang="vi-VN" sz="1700" b="1" i="1" dirty="0" smtClean="0">
                            <a:solidFill>
                              <a:srgbClr val="7030A0"/>
                            </a:solidFill>
                            <a:latin typeface="Cambria Math" panose="02040503050406030204" pitchFamily="18" charset="0"/>
                          </a:rPr>
                          <m:t>𝟏</m:t>
                        </m:r>
                      </m:sub>
                    </m:sSub>
                  </m:oMath>
                </a14:m>
                <a:r>
                  <a:rPr lang="en-US" altLang="vi-VN" sz="1700" b="1" dirty="0" smtClean="0">
                    <a:solidFill>
                      <a:srgbClr val="7030A0"/>
                    </a:solidFill>
                    <a:latin typeface=".VnTime" panose="020B7200000000000000" pitchFamily="34" charset="0"/>
                  </a:rPr>
                  <a:t>= </a:t>
                </a:r>
                <a14:m>
                  <m:oMath xmlns:m="http://schemas.openxmlformats.org/officeDocument/2006/math">
                    <m:f>
                      <m:fPr>
                        <m:ctrlPr>
                          <a:rPr lang="en-US" altLang="vi-VN" sz="1700" b="1" i="1">
                            <a:solidFill>
                              <a:srgbClr val="7030A0"/>
                            </a:solidFill>
                            <a:latin typeface="Cambria Math" panose="02040503050406030204" pitchFamily="18" charset="0"/>
                          </a:rPr>
                        </m:ctrlPr>
                      </m:fPr>
                      <m:num>
                        <m:sSubSup>
                          <m:sSubSupPr>
                            <m:ctrlPr>
                              <a:rPr lang="en-US" altLang="vi-VN" sz="1700" b="1" i="1" smtClean="0">
                                <a:solidFill>
                                  <a:srgbClr val="7030A0"/>
                                </a:solidFill>
                                <a:latin typeface="Cambria Math" panose="02040503050406030204" pitchFamily="18" charset="0"/>
                              </a:rPr>
                            </m:ctrlPr>
                          </m:sSubSupPr>
                          <m:e>
                            <m:r>
                              <a:rPr lang="en-US" altLang="vi-VN" sz="1700" b="1" i="1" smtClean="0">
                                <a:solidFill>
                                  <a:srgbClr val="7030A0"/>
                                </a:solidFill>
                                <a:latin typeface="Cambria Math" panose="02040503050406030204" pitchFamily="18" charset="0"/>
                              </a:rPr>
                              <m:t>𝑼</m:t>
                            </m:r>
                          </m:e>
                          <m:sub>
                            <m:r>
                              <a:rPr lang="en-US" altLang="vi-VN" sz="1700" b="1" i="1" smtClean="0">
                                <a:solidFill>
                                  <a:srgbClr val="7030A0"/>
                                </a:solidFill>
                                <a:latin typeface="Cambria Math" panose="02040503050406030204" pitchFamily="18" charset="0"/>
                              </a:rPr>
                              <m:t>đ</m:t>
                            </m:r>
                            <m:r>
                              <a:rPr lang="en-US" altLang="vi-VN" sz="1700" b="1" i="1" smtClean="0">
                                <a:solidFill>
                                  <a:srgbClr val="7030A0"/>
                                </a:solidFill>
                                <a:latin typeface="Cambria Math" panose="02040503050406030204" pitchFamily="18" charset="0"/>
                              </a:rPr>
                              <m:t>𝒎</m:t>
                            </m:r>
                            <m:r>
                              <a:rPr lang="en-US" altLang="vi-VN" sz="1700" b="1" i="1" smtClean="0">
                                <a:solidFill>
                                  <a:srgbClr val="7030A0"/>
                                </a:solidFill>
                                <a:latin typeface="Cambria Math" panose="02040503050406030204" pitchFamily="18" charset="0"/>
                              </a:rPr>
                              <m:t>𝟏</m:t>
                            </m:r>
                          </m:sub>
                          <m:sup>
                            <m:r>
                              <a:rPr lang="en-US" altLang="vi-VN" sz="1700" b="1" i="1" smtClean="0">
                                <a:solidFill>
                                  <a:srgbClr val="7030A0"/>
                                </a:solidFill>
                                <a:latin typeface="Cambria Math" panose="02040503050406030204" pitchFamily="18" charset="0"/>
                              </a:rPr>
                              <m:t>𝟐</m:t>
                            </m:r>
                          </m:sup>
                        </m:sSubSup>
                      </m:num>
                      <m:den>
                        <m:sSub>
                          <m:sSubPr>
                            <m:ctrlPr>
                              <a:rPr lang="en-US" altLang="vi-VN" sz="1700" b="1" i="1" dirty="0" smtClean="0">
                                <a:solidFill>
                                  <a:srgbClr val="7030A0"/>
                                </a:solidFill>
                                <a:latin typeface="Cambria Math" panose="02040503050406030204" pitchFamily="18" charset="0"/>
                              </a:rPr>
                            </m:ctrlPr>
                          </m:sSubPr>
                          <m:e>
                            <m:r>
                              <m:rPr>
                                <m:nor/>
                              </m:rPr>
                              <a:rPr lang="en-US" altLang="vi-VN" sz="1700" b="1" dirty="0">
                                <a:solidFill>
                                  <a:srgbClr val="7030A0"/>
                                </a:solidFill>
                                <a:latin typeface="VNI-Script" pitchFamily="2" charset="0"/>
                              </a:rPr>
                              <m:t>P</m:t>
                            </m:r>
                          </m:e>
                          <m:sub>
                            <m:r>
                              <a:rPr lang="en-US" altLang="vi-VN" sz="1700" b="1" i="1" dirty="0" smtClean="0">
                                <a:solidFill>
                                  <a:srgbClr val="7030A0"/>
                                </a:solidFill>
                                <a:latin typeface="Cambria Math" panose="02040503050406030204" pitchFamily="18" charset="0"/>
                              </a:rPr>
                              <m:t>đ</m:t>
                            </m:r>
                            <m:r>
                              <a:rPr lang="en-US" altLang="vi-VN" sz="1700" b="1" i="1" dirty="0" smtClean="0">
                                <a:solidFill>
                                  <a:srgbClr val="7030A0"/>
                                </a:solidFill>
                                <a:latin typeface="Cambria Math" panose="02040503050406030204" pitchFamily="18" charset="0"/>
                              </a:rPr>
                              <m:t>𝒎</m:t>
                            </m:r>
                            <m:r>
                              <a:rPr lang="en-US" altLang="vi-VN" sz="1700" b="1" i="1" dirty="0" smtClean="0">
                                <a:solidFill>
                                  <a:srgbClr val="7030A0"/>
                                </a:solidFill>
                                <a:latin typeface="Cambria Math" panose="02040503050406030204" pitchFamily="18" charset="0"/>
                              </a:rPr>
                              <m:t>𝟏</m:t>
                            </m:r>
                          </m:sub>
                        </m:sSub>
                      </m:den>
                    </m:f>
                  </m:oMath>
                </a14:m>
                <a:endParaRPr lang="vi-VN" sz="1700" b="1" dirty="0">
                  <a:solidFill>
                    <a:srgbClr val="7030A0"/>
                  </a:solidFill>
                </a:endParaRPr>
              </a:p>
            </p:txBody>
          </p:sp>
        </mc:Choice>
        <mc:Fallback xmlns="">
          <p:sp>
            <p:nvSpPr>
              <p:cNvPr id="22" name="Rectangle 21"/>
              <p:cNvSpPr>
                <a:spLocks noRot="1" noChangeAspect="1" noMove="1" noResize="1" noEditPoints="1" noAdjustHandles="1" noChangeArrowheads="1" noChangeShapeType="1" noTextEdit="1"/>
              </p:cNvSpPr>
              <p:nvPr/>
            </p:nvSpPr>
            <p:spPr>
              <a:xfrm>
                <a:off x="2553770" y="2461892"/>
                <a:ext cx="1647403" cy="554767"/>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3771474" y="2499693"/>
                <a:ext cx="712246" cy="509307"/>
              </a:xfrm>
              <a:prstGeom prst="rect">
                <a:avLst/>
              </a:prstGeom>
            </p:spPr>
            <p:txBody>
              <a:bodyPr wrap="none">
                <a:spAutoFit/>
              </a:bodyPr>
              <a:lstStyle/>
              <a:p>
                <a:r>
                  <a:rPr lang="en-US" altLang="vi-VN" sz="1700" b="1" dirty="0" smtClean="0">
                    <a:solidFill>
                      <a:srgbClr val="7030A0"/>
                    </a:solidFill>
                  </a:rPr>
                  <a:t>= </a:t>
                </a:r>
                <a14:m>
                  <m:oMath xmlns:m="http://schemas.openxmlformats.org/officeDocument/2006/math">
                    <m:f>
                      <m:fPr>
                        <m:ctrlPr>
                          <a:rPr lang="en-US" altLang="vi-VN" sz="1700" b="1" i="1" smtClean="0">
                            <a:solidFill>
                              <a:srgbClr val="7030A0"/>
                            </a:solidFill>
                            <a:latin typeface="Cambria Math" panose="02040503050406030204" pitchFamily="18" charset="0"/>
                          </a:rPr>
                        </m:ctrlPr>
                      </m:fPr>
                      <m:num>
                        <m:sSup>
                          <m:sSupPr>
                            <m:ctrlPr>
                              <a:rPr lang="en-US" altLang="vi-VN" sz="1700" b="1" i="1">
                                <a:solidFill>
                                  <a:srgbClr val="7030A0"/>
                                </a:solidFill>
                                <a:latin typeface="Cambria Math" panose="02040503050406030204" pitchFamily="18" charset="0"/>
                              </a:rPr>
                            </m:ctrlPr>
                          </m:sSupPr>
                          <m:e>
                            <m:r>
                              <a:rPr lang="en-US" altLang="vi-VN" sz="1700" b="1" i="1" smtClean="0">
                                <a:solidFill>
                                  <a:srgbClr val="7030A0"/>
                                </a:solidFill>
                                <a:latin typeface="Cambria Math" panose="02040503050406030204" pitchFamily="18" charset="0"/>
                              </a:rPr>
                              <m:t>𝟐𝟐𝟎</m:t>
                            </m:r>
                          </m:e>
                          <m:sup>
                            <m:r>
                              <a:rPr lang="en-US" altLang="vi-VN" sz="1700" b="1" i="1">
                                <a:solidFill>
                                  <a:srgbClr val="7030A0"/>
                                </a:solidFill>
                                <a:latin typeface="Cambria Math" panose="02040503050406030204" pitchFamily="18" charset="0"/>
                              </a:rPr>
                              <m:t>𝟐</m:t>
                            </m:r>
                          </m:sup>
                        </m:sSup>
                      </m:num>
                      <m:den>
                        <m:r>
                          <a:rPr lang="en-US" altLang="vi-VN" sz="1700" b="1" i="1" smtClean="0">
                            <a:solidFill>
                              <a:srgbClr val="7030A0"/>
                            </a:solidFill>
                            <a:latin typeface="Cambria Math" panose="02040503050406030204" pitchFamily="18" charset="0"/>
                          </a:rPr>
                          <m:t>𝟏𝟎𝟎</m:t>
                        </m:r>
                      </m:den>
                    </m:f>
                  </m:oMath>
                </a14:m>
                <a:endParaRPr lang="vi-VN" sz="1700" b="1" dirty="0">
                  <a:solidFill>
                    <a:srgbClr val="7030A0"/>
                  </a:solidFill>
                </a:endParaRPr>
              </a:p>
            </p:txBody>
          </p:sp>
        </mc:Choice>
        <mc:Fallback xmlns="">
          <p:sp>
            <p:nvSpPr>
              <p:cNvPr id="23" name="Rectangle 22"/>
              <p:cNvSpPr>
                <a:spLocks noRot="1" noChangeAspect="1" noMove="1" noResize="1" noEditPoints="1" noAdjustHandles="1" noChangeArrowheads="1" noChangeShapeType="1" noTextEdit="1"/>
              </p:cNvSpPr>
              <p:nvPr/>
            </p:nvSpPr>
            <p:spPr>
              <a:xfrm>
                <a:off x="3771474" y="2499693"/>
                <a:ext cx="712246" cy="509307"/>
              </a:xfrm>
              <a:prstGeom prst="rect">
                <a:avLst/>
              </a:prstGeom>
              <a:blipFill>
                <a:blip r:embed="rId5"/>
                <a:stretch>
                  <a:fillRect l="-5983" b="-476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4366133" y="2573939"/>
                <a:ext cx="1234249"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1700" b="1" i="1" smtClean="0">
                          <a:solidFill>
                            <a:srgbClr val="7030A0"/>
                          </a:solidFill>
                          <a:latin typeface="Cambria Math" panose="02040503050406030204" pitchFamily="18" charset="0"/>
                        </a:rPr>
                        <m:t>=</m:t>
                      </m:r>
                      <m:r>
                        <a:rPr lang="en-US" altLang="vi-VN" sz="1700" b="1" i="1" smtClean="0">
                          <a:solidFill>
                            <a:srgbClr val="7030A0"/>
                          </a:solidFill>
                          <a:latin typeface="Cambria Math" panose="02040503050406030204" pitchFamily="18" charset="0"/>
                        </a:rPr>
                        <m:t>𝟒𝟖𝟒</m:t>
                      </m:r>
                      <m:r>
                        <a:rPr lang="en-US" altLang="vi-VN" sz="1700" b="1" i="1" smtClean="0">
                          <a:solidFill>
                            <a:srgbClr val="7030A0"/>
                          </a:solidFill>
                          <a:latin typeface="Cambria Math" panose="02040503050406030204" pitchFamily="18" charset="0"/>
                        </a:rPr>
                        <m:t> (Ω)</m:t>
                      </m:r>
                    </m:oMath>
                  </m:oMathPara>
                </a14:m>
                <a:endParaRPr lang="vi-VN" sz="1700" b="1" dirty="0">
                  <a:solidFill>
                    <a:srgbClr val="7030A0"/>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4366133" y="2573939"/>
                <a:ext cx="1234249" cy="353943"/>
              </a:xfrm>
              <a:prstGeom prst="rect">
                <a:avLst/>
              </a:prstGeom>
              <a:blipFill>
                <a:blip r:embed="rId6"/>
                <a:stretch>
                  <a:fillRect b="-1551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2794136" y="2960105"/>
                <a:ext cx="1226758" cy="554767"/>
              </a:xfrm>
              <a:prstGeom prst="rect">
                <a:avLst/>
              </a:prstGeom>
            </p:spPr>
            <p:txBody>
              <a:bodyPr wrap="square">
                <a:spAutoFit/>
              </a:bodyPr>
              <a:lstStyle/>
              <a:p>
                <a14:m>
                  <m:oMath xmlns:m="http://schemas.openxmlformats.org/officeDocument/2006/math">
                    <m:sSub>
                      <m:sSubPr>
                        <m:ctrlPr>
                          <a:rPr lang="en-US" altLang="vi-VN" sz="1700" b="1" i="1" dirty="0" smtClean="0">
                            <a:solidFill>
                              <a:srgbClr val="7030A0"/>
                            </a:solidFill>
                            <a:latin typeface="Cambria Math" panose="02040503050406030204" pitchFamily="18" charset="0"/>
                          </a:rPr>
                        </m:ctrlPr>
                      </m:sSubPr>
                      <m:e>
                        <m:r>
                          <a:rPr lang="en-US" altLang="vi-VN" sz="1700" b="1" i="1" dirty="0" smtClean="0">
                            <a:solidFill>
                              <a:srgbClr val="7030A0"/>
                            </a:solidFill>
                            <a:latin typeface="Cambria Math" panose="02040503050406030204" pitchFamily="18" charset="0"/>
                          </a:rPr>
                          <m:t>𝑹</m:t>
                        </m:r>
                      </m:e>
                      <m:sub>
                        <m:r>
                          <a:rPr lang="en-US" altLang="vi-VN" sz="1700" b="1" i="1" dirty="0" smtClean="0">
                            <a:solidFill>
                              <a:srgbClr val="7030A0"/>
                            </a:solidFill>
                            <a:latin typeface="Cambria Math" panose="02040503050406030204" pitchFamily="18" charset="0"/>
                          </a:rPr>
                          <m:t>𝟐</m:t>
                        </m:r>
                      </m:sub>
                    </m:sSub>
                  </m:oMath>
                </a14:m>
                <a:r>
                  <a:rPr lang="en-US" altLang="vi-VN" sz="1700" b="1" dirty="0" smtClean="0">
                    <a:solidFill>
                      <a:srgbClr val="7030A0"/>
                    </a:solidFill>
                    <a:latin typeface=".VnTime" panose="020B7200000000000000" pitchFamily="34" charset="0"/>
                  </a:rPr>
                  <a:t>= </a:t>
                </a:r>
                <a14:m>
                  <m:oMath xmlns:m="http://schemas.openxmlformats.org/officeDocument/2006/math">
                    <m:f>
                      <m:fPr>
                        <m:ctrlPr>
                          <a:rPr lang="en-US" altLang="vi-VN" sz="1700" b="1" i="1">
                            <a:solidFill>
                              <a:srgbClr val="7030A0"/>
                            </a:solidFill>
                            <a:latin typeface="Cambria Math" panose="02040503050406030204" pitchFamily="18" charset="0"/>
                          </a:rPr>
                        </m:ctrlPr>
                      </m:fPr>
                      <m:num>
                        <m:sSubSup>
                          <m:sSubSupPr>
                            <m:ctrlPr>
                              <a:rPr lang="en-US" altLang="vi-VN" sz="1700" b="1" i="1" smtClean="0">
                                <a:solidFill>
                                  <a:srgbClr val="7030A0"/>
                                </a:solidFill>
                                <a:latin typeface="Cambria Math" panose="02040503050406030204" pitchFamily="18" charset="0"/>
                              </a:rPr>
                            </m:ctrlPr>
                          </m:sSubSupPr>
                          <m:e>
                            <m:r>
                              <a:rPr lang="en-US" altLang="vi-VN" sz="1700" b="1" i="1" smtClean="0">
                                <a:solidFill>
                                  <a:srgbClr val="7030A0"/>
                                </a:solidFill>
                                <a:latin typeface="Cambria Math" panose="02040503050406030204" pitchFamily="18" charset="0"/>
                              </a:rPr>
                              <m:t>𝑼</m:t>
                            </m:r>
                          </m:e>
                          <m:sub>
                            <m:r>
                              <a:rPr lang="en-US" altLang="vi-VN" sz="1700" b="1" i="1" smtClean="0">
                                <a:solidFill>
                                  <a:srgbClr val="7030A0"/>
                                </a:solidFill>
                                <a:latin typeface="Cambria Math" panose="02040503050406030204" pitchFamily="18" charset="0"/>
                              </a:rPr>
                              <m:t>đ</m:t>
                            </m:r>
                            <m:r>
                              <a:rPr lang="en-US" altLang="vi-VN" sz="1700" b="1" i="1" smtClean="0">
                                <a:solidFill>
                                  <a:srgbClr val="7030A0"/>
                                </a:solidFill>
                                <a:latin typeface="Cambria Math" panose="02040503050406030204" pitchFamily="18" charset="0"/>
                              </a:rPr>
                              <m:t>𝒎</m:t>
                            </m:r>
                            <m:r>
                              <a:rPr lang="en-US" altLang="vi-VN" sz="1700" b="1" i="1" smtClean="0">
                                <a:solidFill>
                                  <a:srgbClr val="7030A0"/>
                                </a:solidFill>
                                <a:latin typeface="Cambria Math" panose="02040503050406030204" pitchFamily="18" charset="0"/>
                              </a:rPr>
                              <m:t>𝟐</m:t>
                            </m:r>
                          </m:sub>
                          <m:sup>
                            <m:r>
                              <a:rPr lang="en-US" altLang="vi-VN" sz="1700" b="1" i="1" smtClean="0">
                                <a:solidFill>
                                  <a:srgbClr val="7030A0"/>
                                </a:solidFill>
                                <a:latin typeface="Cambria Math" panose="02040503050406030204" pitchFamily="18" charset="0"/>
                              </a:rPr>
                              <m:t>𝟐</m:t>
                            </m:r>
                          </m:sup>
                        </m:sSubSup>
                      </m:num>
                      <m:den>
                        <m:sSub>
                          <m:sSubPr>
                            <m:ctrlPr>
                              <a:rPr lang="en-US" altLang="vi-VN" sz="1700" b="1" i="1" dirty="0" smtClean="0">
                                <a:solidFill>
                                  <a:srgbClr val="7030A0"/>
                                </a:solidFill>
                                <a:latin typeface="Cambria Math" panose="02040503050406030204" pitchFamily="18" charset="0"/>
                              </a:rPr>
                            </m:ctrlPr>
                          </m:sSubPr>
                          <m:e>
                            <m:r>
                              <m:rPr>
                                <m:nor/>
                              </m:rPr>
                              <a:rPr lang="en-US" altLang="vi-VN" sz="1700" b="1" dirty="0">
                                <a:solidFill>
                                  <a:srgbClr val="7030A0"/>
                                </a:solidFill>
                                <a:latin typeface="VNI-Script" pitchFamily="2" charset="0"/>
                              </a:rPr>
                              <m:t>P</m:t>
                            </m:r>
                          </m:e>
                          <m:sub>
                            <m:r>
                              <a:rPr lang="en-US" altLang="vi-VN" sz="1700" b="1" i="1" dirty="0" smtClean="0">
                                <a:solidFill>
                                  <a:srgbClr val="7030A0"/>
                                </a:solidFill>
                                <a:latin typeface="Cambria Math" panose="02040503050406030204" pitchFamily="18" charset="0"/>
                              </a:rPr>
                              <m:t>đ</m:t>
                            </m:r>
                            <m:r>
                              <a:rPr lang="en-US" altLang="vi-VN" sz="1700" b="1" i="1" dirty="0" smtClean="0">
                                <a:solidFill>
                                  <a:srgbClr val="7030A0"/>
                                </a:solidFill>
                                <a:latin typeface="Cambria Math" panose="02040503050406030204" pitchFamily="18" charset="0"/>
                              </a:rPr>
                              <m:t>𝒎</m:t>
                            </m:r>
                            <m:r>
                              <a:rPr lang="en-US" altLang="vi-VN" sz="1700" b="1" i="1" dirty="0" smtClean="0">
                                <a:solidFill>
                                  <a:srgbClr val="7030A0"/>
                                </a:solidFill>
                                <a:latin typeface="Cambria Math" panose="02040503050406030204" pitchFamily="18" charset="0"/>
                              </a:rPr>
                              <m:t>𝟐</m:t>
                            </m:r>
                          </m:sub>
                        </m:sSub>
                      </m:den>
                    </m:f>
                  </m:oMath>
                </a14:m>
                <a:endParaRPr lang="vi-VN" sz="1700" b="1" dirty="0">
                  <a:solidFill>
                    <a:srgbClr val="7030A0"/>
                  </a:solidFill>
                </a:endParaRPr>
              </a:p>
            </p:txBody>
          </p:sp>
        </mc:Choice>
        <mc:Fallback xmlns="">
          <p:sp>
            <p:nvSpPr>
              <p:cNvPr id="25" name="Rectangle 24"/>
              <p:cNvSpPr>
                <a:spLocks noRot="1" noChangeAspect="1" noMove="1" noResize="1" noEditPoints="1" noAdjustHandles="1" noChangeArrowheads="1" noChangeShapeType="1" noTextEdit="1"/>
              </p:cNvSpPr>
              <p:nvPr/>
            </p:nvSpPr>
            <p:spPr>
              <a:xfrm>
                <a:off x="2794136" y="2960105"/>
                <a:ext cx="1226758" cy="554767"/>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3791209" y="2984278"/>
                <a:ext cx="712246" cy="509307"/>
              </a:xfrm>
              <a:prstGeom prst="rect">
                <a:avLst/>
              </a:prstGeom>
            </p:spPr>
            <p:txBody>
              <a:bodyPr wrap="none">
                <a:spAutoFit/>
              </a:bodyPr>
              <a:lstStyle/>
              <a:p>
                <a:r>
                  <a:rPr lang="en-US" altLang="vi-VN" sz="1700" b="1" dirty="0" smtClean="0">
                    <a:solidFill>
                      <a:srgbClr val="7030A0"/>
                    </a:solidFill>
                  </a:rPr>
                  <a:t>= </a:t>
                </a:r>
                <a14:m>
                  <m:oMath xmlns:m="http://schemas.openxmlformats.org/officeDocument/2006/math">
                    <m:f>
                      <m:fPr>
                        <m:ctrlPr>
                          <a:rPr lang="en-US" altLang="vi-VN" sz="1700" b="1" i="1" smtClean="0">
                            <a:solidFill>
                              <a:srgbClr val="7030A0"/>
                            </a:solidFill>
                            <a:latin typeface="Cambria Math" panose="02040503050406030204" pitchFamily="18" charset="0"/>
                          </a:rPr>
                        </m:ctrlPr>
                      </m:fPr>
                      <m:num>
                        <m:sSup>
                          <m:sSupPr>
                            <m:ctrlPr>
                              <a:rPr lang="en-US" altLang="vi-VN" sz="1700" b="1" i="1">
                                <a:solidFill>
                                  <a:srgbClr val="7030A0"/>
                                </a:solidFill>
                                <a:latin typeface="Cambria Math" panose="02040503050406030204" pitchFamily="18" charset="0"/>
                              </a:rPr>
                            </m:ctrlPr>
                          </m:sSupPr>
                          <m:e>
                            <m:r>
                              <a:rPr lang="en-US" altLang="vi-VN" sz="1700" b="1" i="1" smtClean="0">
                                <a:solidFill>
                                  <a:srgbClr val="7030A0"/>
                                </a:solidFill>
                                <a:latin typeface="Cambria Math" panose="02040503050406030204" pitchFamily="18" charset="0"/>
                              </a:rPr>
                              <m:t>𝟐𝟐𝟎</m:t>
                            </m:r>
                          </m:e>
                          <m:sup>
                            <m:r>
                              <a:rPr lang="en-US" altLang="vi-VN" sz="1700" b="1" i="1">
                                <a:solidFill>
                                  <a:srgbClr val="7030A0"/>
                                </a:solidFill>
                                <a:latin typeface="Cambria Math" panose="02040503050406030204" pitchFamily="18" charset="0"/>
                              </a:rPr>
                              <m:t>𝟐</m:t>
                            </m:r>
                          </m:sup>
                        </m:sSup>
                      </m:num>
                      <m:den>
                        <m:r>
                          <a:rPr lang="en-US" altLang="vi-VN" sz="1700" b="1" i="1" smtClean="0">
                            <a:solidFill>
                              <a:srgbClr val="7030A0"/>
                            </a:solidFill>
                            <a:latin typeface="Cambria Math" panose="02040503050406030204" pitchFamily="18" charset="0"/>
                          </a:rPr>
                          <m:t>𝟒𝟎</m:t>
                        </m:r>
                      </m:den>
                    </m:f>
                  </m:oMath>
                </a14:m>
                <a:endParaRPr lang="vi-VN" sz="1700" b="1" dirty="0">
                  <a:solidFill>
                    <a:srgbClr val="7030A0"/>
                  </a:solidFill>
                </a:endParaRPr>
              </a:p>
            </p:txBody>
          </p:sp>
        </mc:Choice>
        <mc:Fallback xmlns="">
          <p:sp>
            <p:nvSpPr>
              <p:cNvPr id="26" name="Rectangle 25"/>
              <p:cNvSpPr>
                <a:spLocks noRot="1" noChangeAspect="1" noMove="1" noResize="1" noEditPoints="1" noAdjustHandles="1" noChangeArrowheads="1" noChangeShapeType="1" noTextEdit="1"/>
              </p:cNvSpPr>
              <p:nvPr/>
            </p:nvSpPr>
            <p:spPr>
              <a:xfrm>
                <a:off x="3791209" y="2984278"/>
                <a:ext cx="712246" cy="509307"/>
              </a:xfrm>
              <a:prstGeom prst="rect">
                <a:avLst/>
              </a:prstGeom>
              <a:blipFill>
                <a:blip r:embed="rId8"/>
                <a:stretch>
                  <a:fillRect l="-5983" b="-602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4385868" y="3058524"/>
                <a:ext cx="1364091"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1700" b="1" i="1" smtClean="0">
                          <a:solidFill>
                            <a:srgbClr val="7030A0"/>
                          </a:solidFill>
                          <a:latin typeface="Cambria Math" panose="02040503050406030204" pitchFamily="18" charset="0"/>
                        </a:rPr>
                        <m:t>=</m:t>
                      </m:r>
                      <m:r>
                        <a:rPr lang="en-US" altLang="vi-VN" sz="1700" b="1" i="1" smtClean="0">
                          <a:solidFill>
                            <a:srgbClr val="7030A0"/>
                          </a:solidFill>
                          <a:latin typeface="Cambria Math" panose="02040503050406030204" pitchFamily="18" charset="0"/>
                        </a:rPr>
                        <m:t>𝟏𝟐𝟏𝟎</m:t>
                      </m:r>
                      <m:r>
                        <a:rPr lang="en-US" altLang="vi-VN" sz="1700" b="1" i="1" smtClean="0">
                          <a:solidFill>
                            <a:srgbClr val="7030A0"/>
                          </a:solidFill>
                          <a:latin typeface="Cambria Math" panose="02040503050406030204" pitchFamily="18" charset="0"/>
                        </a:rPr>
                        <m:t> (Ω)</m:t>
                      </m:r>
                    </m:oMath>
                  </m:oMathPara>
                </a14:m>
                <a:endParaRPr lang="vi-VN" sz="1700" b="1" dirty="0">
                  <a:solidFill>
                    <a:srgbClr val="7030A0"/>
                  </a:solidFill>
                </a:endParaRPr>
              </a:p>
            </p:txBody>
          </p:sp>
        </mc:Choice>
        <mc:Fallback xmlns="">
          <p:sp>
            <p:nvSpPr>
              <p:cNvPr id="27" name="Rectangle 26"/>
              <p:cNvSpPr>
                <a:spLocks noRot="1" noChangeAspect="1" noMove="1" noResize="1" noEditPoints="1" noAdjustHandles="1" noChangeArrowheads="1" noChangeShapeType="1" noTextEdit="1"/>
              </p:cNvSpPr>
              <p:nvPr/>
            </p:nvSpPr>
            <p:spPr>
              <a:xfrm>
                <a:off x="4385868" y="3058524"/>
                <a:ext cx="1364091" cy="353943"/>
              </a:xfrm>
              <a:prstGeom prst="rect">
                <a:avLst/>
              </a:prstGeom>
              <a:blipFill>
                <a:blip r:embed="rId9"/>
                <a:stretch>
                  <a:fillRect b="-13793"/>
                </a:stretch>
              </a:blipFill>
            </p:spPr>
            <p:txBody>
              <a:bodyPr/>
              <a:lstStyle/>
              <a:p>
                <a:r>
                  <a:rPr lang="vi-VN">
                    <a:noFill/>
                  </a:rPr>
                  <a:t> </a:t>
                </a:r>
              </a:p>
            </p:txBody>
          </p:sp>
        </mc:Fallback>
      </mc:AlternateContent>
      <p:sp>
        <p:nvSpPr>
          <p:cNvPr id="16" name="Rectangle 15"/>
          <p:cNvSpPr/>
          <p:nvPr/>
        </p:nvSpPr>
        <p:spPr>
          <a:xfrm>
            <a:off x="2752123" y="3602312"/>
            <a:ext cx="1294815" cy="353943"/>
          </a:xfrm>
          <a:prstGeom prst="rect">
            <a:avLst/>
          </a:prstGeom>
        </p:spPr>
        <p:txBody>
          <a:bodyPr wrap="square">
            <a:spAutoFit/>
          </a:bodyPr>
          <a:lstStyle/>
          <a:p>
            <a:r>
              <a:rPr lang="en-US" altLang="en-US" sz="1700" b="1" dirty="0" smtClean="0">
                <a:solidFill>
                  <a:srgbClr val="7030A0"/>
                </a:solidFill>
                <a:ea typeface="Times New Roman" panose="02020603050405020304" pitchFamily="18" charset="0"/>
                <a:cs typeface="Arial" panose="020B0604020202020204" pitchFamily="34" charset="0"/>
              </a:rPr>
              <a:t>=&gt;</a:t>
            </a:r>
            <a:r>
              <a:rPr lang="vi-VN" altLang="en-US" sz="1700" b="1" dirty="0">
                <a:solidFill>
                  <a:srgbClr val="7030A0"/>
                </a:solidFill>
                <a:ea typeface="Times New Roman" panose="02020603050405020304" pitchFamily="18" charset="0"/>
                <a:cs typeface="Arial" panose="020B0604020202020204" pitchFamily="34" charset="0"/>
              </a:rPr>
              <a:t> R</a:t>
            </a:r>
            <a:r>
              <a:rPr lang="vi-VN" altLang="en-US" sz="1700" b="1" baseline="-30000" dirty="0">
                <a:solidFill>
                  <a:srgbClr val="7030A0"/>
                </a:solidFill>
                <a:ea typeface="Times New Roman" panose="02020603050405020304" pitchFamily="18" charset="0"/>
                <a:cs typeface="Arial" panose="020B0604020202020204" pitchFamily="34" charset="0"/>
              </a:rPr>
              <a:t>2</a:t>
            </a:r>
            <a:r>
              <a:rPr lang="vi-VN" altLang="en-US" sz="1700" b="1" dirty="0">
                <a:solidFill>
                  <a:srgbClr val="7030A0"/>
                </a:solidFill>
                <a:ea typeface="Times New Roman" panose="02020603050405020304" pitchFamily="18" charset="0"/>
                <a:cs typeface="Arial" panose="020B0604020202020204" pitchFamily="34" charset="0"/>
              </a:rPr>
              <a:t>/R</a:t>
            </a:r>
            <a:r>
              <a:rPr lang="vi-VN" altLang="en-US" sz="1700" b="1" baseline="-30000" dirty="0">
                <a:solidFill>
                  <a:srgbClr val="7030A0"/>
                </a:solidFill>
                <a:ea typeface="Times New Roman" panose="02020603050405020304" pitchFamily="18" charset="0"/>
                <a:cs typeface="Arial" panose="020B0604020202020204" pitchFamily="34" charset="0"/>
              </a:rPr>
              <a:t>1</a:t>
            </a:r>
            <a:r>
              <a:rPr lang="vi-VN"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endParaRPr lang="vi-VN" sz="1700" b="1" dirty="0">
              <a:solidFill>
                <a:srgbClr val="7030A0"/>
              </a:solidFill>
            </a:endParaRPr>
          </a:p>
        </p:txBody>
      </p:sp>
      <p:sp>
        <p:nvSpPr>
          <p:cNvPr id="17" name="Rectangle 16"/>
          <p:cNvSpPr/>
          <p:nvPr/>
        </p:nvSpPr>
        <p:spPr>
          <a:xfrm>
            <a:off x="3584443" y="3578139"/>
            <a:ext cx="1468672" cy="353943"/>
          </a:xfrm>
          <a:prstGeom prst="rect">
            <a:avLst/>
          </a:prstGeom>
        </p:spPr>
        <p:txBody>
          <a:bodyPr wrap="none">
            <a:spAutoFit/>
          </a:bodyPr>
          <a:lstStyle/>
          <a:p>
            <a:r>
              <a:rPr lang="vi-VN" altLang="en-US" sz="1700" b="1" dirty="0">
                <a:solidFill>
                  <a:srgbClr val="7030A0"/>
                </a:solidFill>
                <a:ea typeface="Times New Roman" panose="02020603050405020304" pitchFamily="18" charset="0"/>
                <a:cs typeface="Arial" panose="020B0604020202020204" pitchFamily="34" charset="0"/>
              </a:rPr>
              <a:t>= 1210 / 484 </a:t>
            </a:r>
            <a:endParaRPr lang="vi-VN" sz="1700" b="1" dirty="0">
              <a:solidFill>
                <a:srgbClr val="7030A0"/>
              </a:solidFill>
            </a:endParaRPr>
          </a:p>
        </p:txBody>
      </p:sp>
      <p:sp>
        <p:nvSpPr>
          <p:cNvPr id="18" name="Rectangle 17"/>
          <p:cNvSpPr/>
          <p:nvPr/>
        </p:nvSpPr>
        <p:spPr>
          <a:xfrm>
            <a:off x="4921201" y="3571234"/>
            <a:ext cx="737702" cy="353943"/>
          </a:xfrm>
          <a:prstGeom prst="rect">
            <a:avLst/>
          </a:prstGeom>
        </p:spPr>
        <p:txBody>
          <a:bodyPr wrap="none">
            <a:spAutoFit/>
          </a:bodyPr>
          <a:lstStyle/>
          <a:p>
            <a:r>
              <a:rPr lang="vi-VN" altLang="en-US" sz="1700" b="1" dirty="0">
                <a:solidFill>
                  <a:srgbClr val="7030A0"/>
                </a:solidFill>
                <a:ea typeface="Times New Roman" panose="02020603050405020304" pitchFamily="18" charset="0"/>
                <a:cs typeface="Arial" panose="020B0604020202020204" pitchFamily="34" charset="0"/>
              </a:rPr>
              <a:t>= 2,5 </a:t>
            </a:r>
            <a:endParaRPr lang="vi-VN" sz="1700" b="1" dirty="0">
              <a:solidFill>
                <a:srgbClr val="7030A0"/>
              </a:solidFill>
            </a:endParaRPr>
          </a:p>
        </p:txBody>
      </p:sp>
      <p:sp>
        <p:nvSpPr>
          <p:cNvPr id="20" name="Rectangle 19"/>
          <p:cNvSpPr/>
          <p:nvPr/>
        </p:nvSpPr>
        <p:spPr>
          <a:xfrm>
            <a:off x="5539797" y="3554807"/>
            <a:ext cx="1568058" cy="353943"/>
          </a:xfrm>
          <a:prstGeom prst="rect">
            <a:avLst/>
          </a:prstGeom>
        </p:spPr>
        <p:txBody>
          <a:bodyPr wrap="none">
            <a:spAutoFit/>
          </a:bodyPr>
          <a:lstStyle/>
          <a:p>
            <a:r>
              <a:rPr lang="vi-VN" altLang="en-US" sz="1700" b="1" dirty="0">
                <a:solidFill>
                  <a:srgbClr val="7030A0"/>
                </a:solidFill>
                <a:latin typeface="Calibri" panose="020F0502020204030204" pitchFamily="34" charset="0"/>
                <a:ea typeface="Times New Roman" panose="02020603050405020304" pitchFamily="18" charset="0"/>
                <a:cs typeface="Cambria Math" panose="02040503050406030204" pitchFamily="18" charset="0"/>
              </a:rPr>
              <a:t>⇒</a:t>
            </a:r>
            <a:r>
              <a:rPr lang="vi-VN" altLang="en-US" sz="1700" b="1" dirty="0">
                <a:solidFill>
                  <a:srgbClr val="7030A0"/>
                </a:solidFill>
                <a:ea typeface="Times New Roman" panose="02020603050405020304" pitchFamily="18" charset="0"/>
                <a:cs typeface="Arial" panose="020B0604020202020204" pitchFamily="34" charset="0"/>
              </a:rPr>
              <a:t> R</a:t>
            </a:r>
            <a:r>
              <a:rPr lang="vi-VN" altLang="en-US" sz="1700" b="1" baseline="-30000" dirty="0">
                <a:solidFill>
                  <a:srgbClr val="7030A0"/>
                </a:solidFill>
                <a:ea typeface="Times New Roman" panose="02020603050405020304" pitchFamily="18" charset="0"/>
                <a:cs typeface="Arial" panose="020B0604020202020204" pitchFamily="34" charset="0"/>
              </a:rPr>
              <a:t>2</a:t>
            </a:r>
            <a:r>
              <a:rPr lang="vi-VN"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vi-VN" altLang="en-US" sz="1700" b="1" dirty="0">
                <a:solidFill>
                  <a:srgbClr val="7030A0"/>
                </a:solidFill>
                <a:ea typeface="Times New Roman" panose="02020603050405020304" pitchFamily="18" charset="0"/>
                <a:cs typeface="Arial" panose="020B0604020202020204" pitchFamily="34" charset="0"/>
              </a:rPr>
              <a:t>= 2,5R</a:t>
            </a:r>
            <a:r>
              <a:rPr lang="vi-VN" altLang="en-US" sz="1700" b="1" baseline="-30000" dirty="0">
                <a:solidFill>
                  <a:srgbClr val="7030A0"/>
                </a:solidFill>
                <a:ea typeface="Times New Roman" panose="02020603050405020304" pitchFamily="18" charset="0"/>
                <a:cs typeface="Arial" panose="020B0604020202020204" pitchFamily="34" charset="0"/>
              </a:rPr>
              <a:t>1</a:t>
            </a:r>
            <a:r>
              <a:rPr lang="vi-VN" altLang="en-US" sz="1700" b="1" dirty="0">
                <a:solidFill>
                  <a:srgbClr val="7030A0"/>
                </a:solidFill>
                <a:ea typeface="Times New Roman" panose="02020603050405020304" pitchFamily="18" charset="0"/>
                <a:cs typeface="Arial" panose="020B0604020202020204" pitchFamily="34" charset="0"/>
              </a:rPr>
              <a:t>. </a:t>
            </a:r>
            <a:endParaRPr lang="vi-VN" sz="1700" b="1" dirty="0">
              <a:solidFill>
                <a:srgbClr val="7030A0"/>
              </a:solidFill>
            </a:endParaRPr>
          </a:p>
        </p:txBody>
      </p:sp>
      <p:sp>
        <p:nvSpPr>
          <p:cNvPr id="21" name="Rectangle 20"/>
          <p:cNvSpPr/>
          <p:nvPr/>
        </p:nvSpPr>
        <p:spPr>
          <a:xfrm>
            <a:off x="2553770" y="3958408"/>
            <a:ext cx="4684296" cy="338554"/>
          </a:xfrm>
          <a:prstGeom prst="rect">
            <a:avLst/>
          </a:prstGeom>
        </p:spPr>
        <p:txBody>
          <a:bodyPr wrap="none">
            <a:spAutoFit/>
          </a:bodyPr>
          <a:lstStyle/>
          <a:p>
            <a:r>
              <a:rPr lang="vi-VN" altLang="en-US" sz="1600" b="1" dirty="0">
                <a:solidFill>
                  <a:srgbClr val="7030A0"/>
                </a:solidFill>
                <a:ea typeface="Times New Roman" panose="02020603050405020304" pitchFamily="18" charset="0"/>
                <a:cs typeface="Arial" panose="020B0604020202020204" pitchFamily="34" charset="0"/>
              </a:rPr>
              <a:t>Vậy đ</a:t>
            </a:r>
            <a:r>
              <a:rPr lang="vi-VN" altLang="en-US" sz="16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è</a:t>
            </a:r>
            <a:r>
              <a:rPr lang="vi-VN" altLang="en-US" sz="1600" b="1" dirty="0">
                <a:solidFill>
                  <a:srgbClr val="7030A0"/>
                </a:solidFill>
                <a:ea typeface="Times New Roman" panose="02020603050405020304" pitchFamily="18" charset="0"/>
                <a:cs typeface="Arial" panose="020B0604020202020204" pitchFamily="34" charset="0"/>
              </a:rPr>
              <a:t>n 1 c</a:t>
            </a:r>
            <a:r>
              <a:rPr lang="vi-VN" altLang="en-US" sz="16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ó</a:t>
            </a:r>
            <a:r>
              <a:rPr lang="vi-VN" altLang="en-US" sz="1600" b="1" dirty="0">
                <a:solidFill>
                  <a:srgbClr val="7030A0"/>
                </a:solidFill>
                <a:ea typeface="Times New Roman" panose="02020603050405020304" pitchFamily="18" charset="0"/>
                <a:cs typeface="Arial" panose="020B0604020202020204" pitchFamily="34" charset="0"/>
              </a:rPr>
              <a:t> điện trở nhỏ hơn đ</a:t>
            </a:r>
            <a:r>
              <a:rPr lang="vi-VN" altLang="en-US" sz="16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è</a:t>
            </a:r>
            <a:r>
              <a:rPr lang="vi-VN" altLang="en-US" sz="1600" b="1" dirty="0">
                <a:solidFill>
                  <a:srgbClr val="7030A0"/>
                </a:solidFill>
                <a:ea typeface="Times New Roman" panose="02020603050405020304" pitchFamily="18" charset="0"/>
                <a:cs typeface="Arial" panose="020B0604020202020204" pitchFamily="34" charset="0"/>
              </a:rPr>
              <a:t>n 2 l</a:t>
            </a:r>
            <a:r>
              <a:rPr lang="vi-VN" altLang="en-US" sz="16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à</a:t>
            </a:r>
            <a:r>
              <a:rPr lang="vi-VN" altLang="en-US" sz="1600" b="1" dirty="0">
                <a:solidFill>
                  <a:srgbClr val="7030A0"/>
                </a:solidFill>
                <a:ea typeface="Times New Roman" panose="02020603050405020304" pitchFamily="18" charset="0"/>
                <a:cs typeface="Arial" panose="020B0604020202020204" pitchFamily="34" charset="0"/>
              </a:rPr>
              <a:t> 2,5 lần.</a:t>
            </a:r>
            <a:endParaRPr lang="vi-VN" sz="1600" b="1" dirty="0">
              <a:solidFill>
                <a:srgbClr val="7030A0"/>
              </a:solidFill>
            </a:endParaRPr>
          </a:p>
        </p:txBody>
      </p:sp>
      <p:sp>
        <p:nvSpPr>
          <p:cNvPr id="28" name="Rectangle 27"/>
          <p:cNvSpPr/>
          <p:nvPr/>
        </p:nvSpPr>
        <p:spPr>
          <a:xfrm>
            <a:off x="2503424" y="4313619"/>
            <a:ext cx="2116285" cy="353943"/>
          </a:xfrm>
          <a:prstGeom prst="rect">
            <a:avLst/>
          </a:prstGeom>
        </p:spPr>
        <p:txBody>
          <a:bodyPr wrap="none">
            <a:spAutoFit/>
          </a:bodyPr>
          <a:lstStyle/>
          <a:p>
            <a:r>
              <a:rPr lang="en-US" altLang="en-US" sz="1700" b="1" dirty="0" smtClean="0">
                <a:solidFill>
                  <a:srgbClr val="7030A0"/>
                </a:solidFill>
                <a:ea typeface="Times New Roman" panose="02020603050405020304" pitchFamily="18" charset="0"/>
                <a:cs typeface="Arial" panose="020B0604020202020204" pitchFamily="34" charset="0"/>
              </a:rPr>
              <a:t>b. </a:t>
            </a:r>
            <a:r>
              <a:rPr lang="vi-VN" altLang="en-US" sz="1700" b="1" dirty="0" smtClean="0">
                <a:solidFill>
                  <a:srgbClr val="7030A0"/>
                </a:solidFill>
                <a:ea typeface="Times New Roman" panose="02020603050405020304" pitchFamily="18" charset="0"/>
                <a:cs typeface="Arial" panose="020B0604020202020204" pitchFamily="34" charset="0"/>
              </a:rPr>
              <a:t>I</a:t>
            </a:r>
            <a:r>
              <a:rPr lang="vi-VN" altLang="en-US" sz="1700" b="1" baseline="-30000" dirty="0" smtClean="0">
                <a:solidFill>
                  <a:srgbClr val="7030A0"/>
                </a:solidFill>
                <a:ea typeface="Times New Roman" panose="02020603050405020304" pitchFamily="18" charset="0"/>
                <a:cs typeface="Arial" panose="020B0604020202020204" pitchFamily="34" charset="0"/>
              </a:rPr>
              <a:t>đm1</a:t>
            </a:r>
            <a:r>
              <a:rPr lang="vi-VN"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vi-VN" altLang="en-US" sz="1700" b="1" dirty="0">
                <a:solidFill>
                  <a:srgbClr val="7030A0"/>
                </a:solidFill>
                <a:ea typeface="Times New Roman" panose="02020603050405020304" pitchFamily="18" charset="0"/>
                <a:cs typeface="Arial" panose="020B0604020202020204" pitchFamily="34" charset="0"/>
              </a:rPr>
              <a:t>= </a:t>
            </a:r>
            <a:r>
              <a:rPr lang="en-US" altLang="vi-VN" sz="1700" b="1" dirty="0">
                <a:solidFill>
                  <a:srgbClr val="7030A0"/>
                </a:solidFill>
                <a:latin typeface="VNI-Script" pitchFamily="2" charset="0"/>
              </a:rPr>
              <a:t>P </a:t>
            </a:r>
            <a:r>
              <a:rPr lang="vi-VN" altLang="en-US" sz="1700" b="1" baseline="-30000" dirty="0" smtClean="0">
                <a:solidFill>
                  <a:srgbClr val="7030A0"/>
                </a:solidFill>
                <a:ea typeface="Times New Roman" panose="02020603050405020304" pitchFamily="18" charset="0"/>
                <a:cs typeface="Arial" panose="020B0604020202020204" pitchFamily="34" charset="0"/>
              </a:rPr>
              <a:t>đm</a:t>
            </a:r>
            <a:r>
              <a:rPr lang="en-US" altLang="en-US" sz="1700" b="1" baseline="-30000" dirty="0" smtClean="0">
                <a:solidFill>
                  <a:srgbClr val="7030A0"/>
                </a:solidFill>
                <a:ea typeface="Times New Roman" panose="02020603050405020304" pitchFamily="18" charset="0"/>
                <a:cs typeface="Arial" panose="020B0604020202020204" pitchFamily="34" charset="0"/>
              </a:rPr>
              <a:t>1 </a:t>
            </a:r>
            <a:r>
              <a:rPr lang="vi-VN" altLang="en-US" sz="1700" b="1" dirty="0" smtClean="0">
                <a:solidFill>
                  <a:srgbClr val="7030A0"/>
                </a:solidFill>
                <a:ea typeface="Times New Roman" panose="02020603050405020304" pitchFamily="18" charset="0"/>
                <a:cs typeface="Arial" panose="020B0604020202020204" pitchFamily="34" charset="0"/>
              </a:rPr>
              <a:t>/</a:t>
            </a:r>
            <a:r>
              <a:rPr lang="en-US" altLang="en-US" sz="1700" b="1" dirty="0" smtClean="0">
                <a:solidFill>
                  <a:srgbClr val="7030A0"/>
                </a:solidFill>
                <a:ea typeface="Times New Roman" panose="02020603050405020304" pitchFamily="18" charset="0"/>
                <a:cs typeface="Arial" panose="020B0604020202020204" pitchFamily="34" charset="0"/>
              </a:rPr>
              <a:t> </a:t>
            </a:r>
            <a:r>
              <a:rPr lang="vi-VN" altLang="en-US" sz="1700" b="1" dirty="0" smtClean="0">
                <a:solidFill>
                  <a:srgbClr val="7030A0"/>
                </a:solidFill>
                <a:ea typeface="Times New Roman" panose="02020603050405020304" pitchFamily="18" charset="0"/>
                <a:cs typeface="Arial" panose="020B0604020202020204" pitchFamily="34" charset="0"/>
              </a:rPr>
              <a:t>U</a:t>
            </a:r>
            <a:r>
              <a:rPr lang="vi-VN" altLang="en-US" sz="1700" b="1" baseline="-30000" dirty="0" smtClean="0">
                <a:solidFill>
                  <a:srgbClr val="7030A0"/>
                </a:solidFill>
                <a:ea typeface="Times New Roman" panose="02020603050405020304" pitchFamily="18" charset="0"/>
                <a:cs typeface="Arial" panose="020B0604020202020204" pitchFamily="34" charset="0"/>
              </a:rPr>
              <a:t>1đm</a:t>
            </a:r>
            <a:endParaRPr lang="vi-VN" sz="1700" b="1" dirty="0">
              <a:solidFill>
                <a:srgbClr val="7030A0"/>
              </a:solidFill>
            </a:endParaRPr>
          </a:p>
        </p:txBody>
      </p:sp>
      <p:sp>
        <p:nvSpPr>
          <p:cNvPr id="29" name="Rectangle 28"/>
          <p:cNvSpPr/>
          <p:nvPr/>
        </p:nvSpPr>
        <p:spPr>
          <a:xfrm>
            <a:off x="4454581" y="4300079"/>
            <a:ext cx="1225015" cy="353943"/>
          </a:xfrm>
          <a:prstGeom prst="rect">
            <a:avLst/>
          </a:prstGeom>
        </p:spPr>
        <p:txBody>
          <a:bodyPr wrap="none">
            <a:spAutoFit/>
          </a:bodyPr>
          <a:lstStyle/>
          <a:p>
            <a:r>
              <a:rPr lang="vi-VN" altLang="en-US" sz="1700" b="1" dirty="0">
                <a:solidFill>
                  <a:srgbClr val="7030A0"/>
                </a:solidFill>
                <a:ea typeface="Times New Roman" panose="02020603050405020304" pitchFamily="18" charset="0"/>
                <a:cs typeface="Arial" panose="020B0604020202020204" pitchFamily="34" charset="0"/>
              </a:rPr>
              <a:t>= 100/220 </a:t>
            </a:r>
            <a:endParaRPr lang="vi-VN" sz="1700" b="1" dirty="0">
              <a:solidFill>
                <a:srgbClr val="7030A0"/>
              </a:solidFill>
            </a:endParaRPr>
          </a:p>
        </p:txBody>
      </p:sp>
      <p:sp>
        <p:nvSpPr>
          <p:cNvPr id="30" name="Rectangle 29"/>
          <p:cNvSpPr/>
          <p:nvPr/>
        </p:nvSpPr>
        <p:spPr>
          <a:xfrm>
            <a:off x="5423657" y="4297469"/>
            <a:ext cx="1133644" cy="353943"/>
          </a:xfrm>
          <a:prstGeom prst="rect">
            <a:avLst/>
          </a:prstGeom>
        </p:spPr>
        <p:txBody>
          <a:bodyPr wrap="none">
            <a:spAutoFit/>
          </a:bodyPr>
          <a:lstStyle/>
          <a:p>
            <a:pPr lvl="0" eaLnBrk="0" fontAlgn="base" hangingPunct="0">
              <a:spcBef>
                <a:spcPct val="0"/>
              </a:spcBef>
              <a:spcAft>
                <a:spcPct val="0"/>
              </a:spcAft>
            </a:pPr>
            <a:r>
              <a:rPr lang="vi-VN"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vi-VN" altLang="en-US" sz="1700" b="1" dirty="0">
                <a:solidFill>
                  <a:srgbClr val="7030A0"/>
                </a:solidFill>
                <a:ea typeface="Times New Roman" panose="02020603050405020304" pitchFamily="18" charset="0"/>
                <a:cs typeface="Arial" panose="020B0604020202020204" pitchFamily="34" charset="0"/>
              </a:rPr>
              <a:t>≈ </a:t>
            </a:r>
            <a:r>
              <a:rPr lang="vi-VN" altLang="en-US" sz="1700" b="1" dirty="0" smtClean="0">
                <a:solidFill>
                  <a:srgbClr val="7030A0"/>
                </a:solidFill>
                <a:ea typeface="Times New Roman" panose="02020603050405020304" pitchFamily="18" charset="0"/>
                <a:cs typeface="Arial" panose="020B0604020202020204" pitchFamily="34" charset="0"/>
              </a:rPr>
              <a:t>0,45</a:t>
            </a:r>
            <a:r>
              <a:rPr lang="en-US" altLang="en-US" sz="1700" b="1" dirty="0" smtClean="0">
                <a:solidFill>
                  <a:srgbClr val="7030A0"/>
                </a:solidFill>
                <a:ea typeface="Times New Roman" panose="02020603050405020304" pitchFamily="18" charset="0"/>
                <a:cs typeface="Arial" panose="020B0604020202020204" pitchFamily="34" charset="0"/>
              </a:rPr>
              <a:t>(</a:t>
            </a:r>
            <a:r>
              <a:rPr lang="vi-VN" altLang="en-US" sz="1700" b="1" dirty="0" smtClean="0">
                <a:solidFill>
                  <a:srgbClr val="7030A0"/>
                </a:solidFill>
                <a:ea typeface="Times New Roman" panose="02020603050405020304" pitchFamily="18" charset="0"/>
                <a:cs typeface="Arial" panose="020B0604020202020204" pitchFamily="34" charset="0"/>
              </a:rPr>
              <a:t>A</a:t>
            </a:r>
            <a:r>
              <a:rPr lang="en-US" altLang="en-US" sz="1700" b="1" dirty="0" smtClean="0">
                <a:solidFill>
                  <a:srgbClr val="7030A0"/>
                </a:solidFill>
                <a:ea typeface="Times New Roman" panose="02020603050405020304" pitchFamily="18" charset="0"/>
                <a:cs typeface="Arial" panose="020B0604020202020204" pitchFamily="34" charset="0"/>
              </a:rPr>
              <a:t>)</a:t>
            </a:r>
            <a:endParaRPr lang="en-US" altLang="en-US" sz="1700" b="1" dirty="0">
              <a:solidFill>
                <a:srgbClr val="7030A0"/>
              </a:solidFill>
            </a:endParaRPr>
          </a:p>
        </p:txBody>
      </p:sp>
      <p:sp>
        <p:nvSpPr>
          <p:cNvPr id="31" name="Rectangle 30"/>
          <p:cNvSpPr/>
          <p:nvPr/>
        </p:nvSpPr>
        <p:spPr>
          <a:xfrm>
            <a:off x="2711909" y="4744604"/>
            <a:ext cx="1898277" cy="353943"/>
          </a:xfrm>
          <a:prstGeom prst="rect">
            <a:avLst/>
          </a:prstGeom>
        </p:spPr>
        <p:txBody>
          <a:bodyPr wrap="none">
            <a:spAutoFit/>
          </a:bodyPr>
          <a:lstStyle/>
          <a:p>
            <a:r>
              <a:rPr lang="vi-VN" altLang="en-US" sz="1700" b="1" dirty="0">
                <a:solidFill>
                  <a:srgbClr val="7030A0"/>
                </a:solidFill>
                <a:ea typeface="Times New Roman" panose="02020603050405020304" pitchFamily="18" charset="0"/>
                <a:cs typeface="Arial" panose="020B0604020202020204" pitchFamily="34" charset="0"/>
              </a:rPr>
              <a:t>I</a:t>
            </a:r>
            <a:r>
              <a:rPr lang="vi-VN" altLang="en-US" sz="1700" b="1" baseline="-30000" dirty="0">
                <a:solidFill>
                  <a:srgbClr val="7030A0"/>
                </a:solidFill>
                <a:ea typeface="Times New Roman" panose="02020603050405020304" pitchFamily="18" charset="0"/>
                <a:cs typeface="Arial" panose="020B0604020202020204" pitchFamily="34" charset="0"/>
              </a:rPr>
              <a:t>đm2</a:t>
            </a:r>
            <a:r>
              <a:rPr lang="vi-VN"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vi-VN" altLang="en-US" sz="1700" b="1" dirty="0">
                <a:solidFill>
                  <a:srgbClr val="7030A0"/>
                </a:solidFill>
                <a:ea typeface="Times New Roman" panose="02020603050405020304" pitchFamily="18" charset="0"/>
                <a:cs typeface="Arial" panose="020B0604020202020204" pitchFamily="34" charset="0"/>
              </a:rPr>
              <a:t>= </a:t>
            </a:r>
            <a:r>
              <a:rPr lang="en-US" altLang="vi-VN" sz="1700" b="1" dirty="0">
                <a:solidFill>
                  <a:srgbClr val="7030A0"/>
                </a:solidFill>
                <a:latin typeface="VNI-Script" pitchFamily="2" charset="0"/>
              </a:rPr>
              <a:t>P </a:t>
            </a:r>
            <a:r>
              <a:rPr lang="vi-VN" altLang="en-US" sz="1700" b="1" baseline="-30000" dirty="0" smtClean="0">
                <a:solidFill>
                  <a:srgbClr val="7030A0"/>
                </a:solidFill>
                <a:ea typeface="Times New Roman" panose="02020603050405020304" pitchFamily="18" charset="0"/>
                <a:cs typeface="Arial" panose="020B0604020202020204" pitchFamily="34" charset="0"/>
              </a:rPr>
              <a:t>đm2</a:t>
            </a:r>
            <a:r>
              <a:rPr lang="en-US" altLang="en-US" sz="1700" b="1" baseline="-30000" dirty="0" smtClean="0">
                <a:solidFill>
                  <a:srgbClr val="7030A0"/>
                </a:solidFill>
                <a:ea typeface="Times New Roman" panose="02020603050405020304" pitchFamily="18" charset="0"/>
                <a:cs typeface="Arial" panose="020B0604020202020204" pitchFamily="34" charset="0"/>
              </a:rPr>
              <a:t> </a:t>
            </a:r>
            <a:r>
              <a:rPr lang="vi-VN" altLang="en-US" sz="1700" b="1" dirty="0" smtClean="0">
                <a:solidFill>
                  <a:srgbClr val="7030A0"/>
                </a:solidFill>
                <a:ea typeface="Times New Roman" panose="02020603050405020304" pitchFamily="18" charset="0"/>
                <a:cs typeface="Arial" panose="020B0604020202020204" pitchFamily="34" charset="0"/>
              </a:rPr>
              <a:t>/</a:t>
            </a:r>
            <a:r>
              <a:rPr lang="en-US" altLang="en-US" sz="1700" b="1" dirty="0" smtClean="0">
                <a:solidFill>
                  <a:srgbClr val="7030A0"/>
                </a:solidFill>
                <a:ea typeface="Times New Roman" panose="02020603050405020304" pitchFamily="18" charset="0"/>
                <a:cs typeface="Arial" panose="020B0604020202020204" pitchFamily="34" charset="0"/>
              </a:rPr>
              <a:t> </a:t>
            </a:r>
            <a:r>
              <a:rPr lang="vi-VN" altLang="en-US" sz="1700" b="1" dirty="0" smtClean="0">
                <a:solidFill>
                  <a:srgbClr val="7030A0"/>
                </a:solidFill>
                <a:ea typeface="Times New Roman" panose="02020603050405020304" pitchFamily="18" charset="0"/>
                <a:cs typeface="Arial" panose="020B0604020202020204" pitchFamily="34" charset="0"/>
              </a:rPr>
              <a:t>U</a:t>
            </a:r>
            <a:r>
              <a:rPr lang="vi-VN" altLang="en-US" sz="1700" b="1" baseline="-30000" dirty="0" smtClean="0">
                <a:solidFill>
                  <a:srgbClr val="7030A0"/>
                </a:solidFill>
                <a:ea typeface="Times New Roman" panose="02020603050405020304" pitchFamily="18" charset="0"/>
                <a:cs typeface="Arial" panose="020B0604020202020204" pitchFamily="34" charset="0"/>
              </a:rPr>
              <a:t>đm2</a:t>
            </a:r>
            <a:endParaRPr lang="vi-VN" sz="1700" b="1" dirty="0">
              <a:solidFill>
                <a:srgbClr val="7030A0"/>
              </a:solidFill>
            </a:endParaRPr>
          </a:p>
        </p:txBody>
      </p:sp>
      <p:sp>
        <p:nvSpPr>
          <p:cNvPr id="32" name="Rectangle 31"/>
          <p:cNvSpPr/>
          <p:nvPr/>
        </p:nvSpPr>
        <p:spPr>
          <a:xfrm>
            <a:off x="4460715" y="4729537"/>
            <a:ext cx="1103187" cy="353943"/>
          </a:xfrm>
          <a:prstGeom prst="rect">
            <a:avLst/>
          </a:prstGeom>
        </p:spPr>
        <p:txBody>
          <a:bodyPr wrap="none">
            <a:spAutoFit/>
          </a:bodyPr>
          <a:lstStyle/>
          <a:p>
            <a:r>
              <a:rPr lang="vi-VN" altLang="en-US" sz="1700" b="1" dirty="0">
                <a:solidFill>
                  <a:srgbClr val="7030A0"/>
                </a:solidFill>
                <a:ea typeface="Times New Roman" panose="02020603050405020304" pitchFamily="18" charset="0"/>
                <a:cs typeface="Arial" panose="020B0604020202020204" pitchFamily="34" charset="0"/>
              </a:rPr>
              <a:t>= 40/220 </a:t>
            </a:r>
            <a:endParaRPr lang="vi-VN" sz="1700" b="1" dirty="0">
              <a:solidFill>
                <a:srgbClr val="7030A0"/>
              </a:solidFill>
            </a:endParaRPr>
          </a:p>
        </p:txBody>
      </p:sp>
      <p:sp>
        <p:nvSpPr>
          <p:cNvPr id="33" name="Rectangle 32"/>
          <p:cNvSpPr/>
          <p:nvPr/>
        </p:nvSpPr>
        <p:spPr>
          <a:xfrm>
            <a:off x="5415865" y="4714858"/>
            <a:ext cx="1083951" cy="353943"/>
          </a:xfrm>
          <a:prstGeom prst="rect">
            <a:avLst/>
          </a:prstGeom>
        </p:spPr>
        <p:txBody>
          <a:bodyPr wrap="none">
            <a:spAutoFit/>
          </a:bodyPr>
          <a:lstStyle/>
          <a:p>
            <a:pPr lvl="0" eaLnBrk="0" fontAlgn="base" hangingPunct="0">
              <a:spcBef>
                <a:spcPct val="0"/>
              </a:spcBef>
              <a:spcAft>
                <a:spcPct val="0"/>
              </a:spcAft>
            </a:pPr>
            <a:r>
              <a:rPr lang="vi-VN" altLang="en-US" sz="1700" b="1" dirty="0">
                <a:solidFill>
                  <a:srgbClr val="7030A0"/>
                </a:solidFill>
                <a:ea typeface="Times New Roman" panose="02020603050405020304" pitchFamily="18" charset="0"/>
                <a:cs typeface="Arial" panose="020B0604020202020204" pitchFamily="34" charset="0"/>
              </a:rPr>
              <a:t>≈ </a:t>
            </a:r>
            <a:r>
              <a:rPr lang="vi-VN" altLang="en-US" sz="1700" b="1" dirty="0" smtClean="0">
                <a:solidFill>
                  <a:srgbClr val="7030A0"/>
                </a:solidFill>
                <a:ea typeface="Times New Roman" panose="02020603050405020304" pitchFamily="18" charset="0"/>
                <a:cs typeface="Arial" panose="020B0604020202020204" pitchFamily="34" charset="0"/>
              </a:rPr>
              <a:t>0,18</a:t>
            </a:r>
            <a:r>
              <a:rPr lang="en-US" altLang="en-US" sz="1700" b="1" dirty="0" smtClean="0">
                <a:solidFill>
                  <a:srgbClr val="7030A0"/>
                </a:solidFill>
                <a:ea typeface="Times New Roman" panose="02020603050405020304" pitchFamily="18" charset="0"/>
                <a:cs typeface="Arial" panose="020B0604020202020204" pitchFamily="34" charset="0"/>
              </a:rPr>
              <a:t>(</a:t>
            </a:r>
            <a:r>
              <a:rPr lang="vi-VN" altLang="en-US" sz="1700" b="1" dirty="0" smtClean="0">
                <a:solidFill>
                  <a:srgbClr val="7030A0"/>
                </a:solidFill>
                <a:ea typeface="Times New Roman" panose="02020603050405020304" pitchFamily="18" charset="0"/>
                <a:cs typeface="Arial" panose="020B0604020202020204" pitchFamily="34" charset="0"/>
              </a:rPr>
              <a:t>A</a:t>
            </a:r>
            <a:r>
              <a:rPr lang="en-US" altLang="en-US" sz="1700" b="1" dirty="0" smtClean="0">
                <a:solidFill>
                  <a:srgbClr val="7030A0"/>
                </a:solidFill>
                <a:ea typeface="Times New Roman" panose="02020603050405020304" pitchFamily="18" charset="0"/>
                <a:cs typeface="Arial" panose="020B0604020202020204" pitchFamily="34" charset="0"/>
              </a:rPr>
              <a:t>)</a:t>
            </a:r>
            <a:endParaRPr lang="en-US" altLang="en-US" sz="1700" b="1" dirty="0">
              <a:solidFill>
                <a:srgbClr val="7030A0"/>
              </a:solidFill>
            </a:endParaRPr>
          </a:p>
        </p:txBody>
      </p:sp>
      <p:sp>
        <p:nvSpPr>
          <p:cNvPr id="40" name="Rectangle 39"/>
          <p:cNvSpPr/>
          <p:nvPr/>
        </p:nvSpPr>
        <p:spPr>
          <a:xfrm>
            <a:off x="2689224" y="5215851"/>
            <a:ext cx="1451038" cy="353943"/>
          </a:xfrm>
          <a:prstGeom prst="rect">
            <a:avLst/>
          </a:prstGeom>
        </p:spPr>
        <p:txBody>
          <a:bodyPr wrap="none">
            <a:spAutoFit/>
          </a:bodyPr>
          <a:lstStyle/>
          <a:p>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R</a:t>
            </a:r>
            <a:r>
              <a:rPr lang="en-US" altLang="en-US" sz="1700" b="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12</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R</a:t>
            </a:r>
            <a:r>
              <a:rPr lang="en-US" altLang="en-US" sz="1700" b="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R</a:t>
            </a:r>
            <a:r>
              <a:rPr lang="en-US" altLang="en-US" sz="1700" b="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2</a:t>
            </a:r>
            <a:endParaRPr lang="vi-VN" sz="1700" b="1" dirty="0">
              <a:solidFill>
                <a:srgbClr val="7030A0"/>
              </a:solidFill>
            </a:endParaRPr>
          </a:p>
        </p:txBody>
      </p:sp>
      <p:sp>
        <p:nvSpPr>
          <p:cNvPr id="41" name="Rectangle 40"/>
          <p:cNvSpPr/>
          <p:nvPr/>
        </p:nvSpPr>
        <p:spPr>
          <a:xfrm>
            <a:off x="3941706" y="5198444"/>
            <a:ext cx="1534394"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484 +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1210 </a:t>
            </a:r>
            <a:endParaRPr lang="vi-VN" sz="1700" b="1" dirty="0">
              <a:solidFill>
                <a:srgbClr val="7030A0"/>
              </a:solidFill>
            </a:endParaRPr>
          </a:p>
        </p:txBody>
      </p:sp>
      <p:sp>
        <p:nvSpPr>
          <p:cNvPr id="42" name="Rectangle 41"/>
          <p:cNvSpPr/>
          <p:nvPr/>
        </p:nvSpPr>
        <p:spPr>
          <a:xfrm>
            <a:off x="5392819" y="5210656"/>
            <a:ext cx="1239442" cy="353943"/>
          </a:xfrm>
          <a:prstGeom prst="rect">
            <a:avLst/>
          </a:prstGeom>
        </p:spPr>
        <p:txBody>
          <a:bodyPr wrap="none">
            <a:spAutoFit/>
          </a:bodyPr>
          <a:lstStyle/>
          <a:p>
            <a:pPr lvl="0"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1694 (Ω)</a:t>
            </a:r>
            <a:endParaRPr lang="en-US" altLang="en-US" sz="1700" b="1" dirty="0">
              <a:solidFill>
                <a:srgbClr val="7030A0"/>
              </a:solidFill>
            </a:endParaRPr>
          </a:p>
        </p:txBody>
      </p:sp>
      <mc:AlternateContent xmlns:mc="http://schemas.openxmlformats.org/markup-compatibility/2006" xmlns:a14="http://schemas.microsoft.com/office/drawing/2010/main">
        <mc:Choice Requires="a14">
          <p:sp>
            <p:nvSpPr>
              <p:cNvPr id="44" name="Rectangle 43"/>
              <p:cNvSpPr/>
              <p:nvPr/>
            </p:nvSpPr>
            <p:spPr>
              <a:xfrm>
                <a:off x="2675521" y="5582985"/>
                <a:ext cx="1379892" cy="500137"/>
              </a:xfrm>
              <a:prstGeom prst="rect">
                <a:avLst/>
              </a:prstGeom>
            </p:spPr>
            <p:txBody>
              <a:bodyPr wrap="square">
                <a:spAutoFit/>
              </a:bodyPr>
              <a:lstStyle/>
              <a:p>
                <a14:m>
                  <m:oMath xmlns:m="http://schemas.openxmlformats.org/officeDocument/2006/math">
                    <m:sSub>
                      <m:sSubPr>
                        <m:ctrlPr>
                          <a:rPr lang="en-US" altLang="vi-VN" sz="1700" b="1" i="1" dirty="0" smtClean="0">
                            <a:solidFill>
                              <a:srgbClr val="7030A0"/>
                            </a:solidFill>
                            <a:latin typeface="Cambria Math" panose="02040503050406030204" pitchFamily="18" charset="0"/>
                          </a:rPr>
                        </m:ctrlPr>
                      </m:sSubPr>
                      <m:e>
                        <m:r>
                          <a:rPr lang="en-US" altLang="vi-VN" sz="1700" b="1" i="1" dirty="0" smtClean="0">
                            <a:solidFill>
                              <a:srgbClr val="7030A0"/>
                            </a:solidFill>
                            <a:latin typeface="Cambria Math" panose="02040503050406030204" pitchFamily="18" charset="0"/>
                          </a:rPr>
                          <m:t>𝑰</m:t>
                        </m:r>
                      </m:e>
                      <m:sub>
                        <m:r>
                          <a:rPr lang="en-US" altLang="vi-VN" sz="1700" b="1" i="1" dirty="0" smtClean="0">
                            <a:solidFill>
                              <a:srgbClr val="7030A0"/>
                            </a:solidFill>
                            <a:latin typeface="Cambria Math" panose="02040503050406030204" pitchFamily="18" charset="0"/>
                          </a:rPr>
                          <m:t>𝟏</m:t>
                        </m:r>
                      </m:sub>
                    </m:sSub>
                  </m:oMath>
                </a14:m>
                <a:r>
                  <a:rPr lang="en-US" altLang="vi-VN" sz="1700" b="1" dirty="0" smtClean="0">
                    <a:solidFill>
                      <a:srgbClr val="7030A0"/>
                    </a:solidFill>
                    <a:latin typeface=".VnTime" panose="020B7200000000000000" pitchFamily="34" charset="0"/>
                  </a:rPr>
                  <a:t>=</a:t>
                </a:r>
                <a14:m>
                  <m:oMath xmlns:m="http://schemas.openxmlformats.org/officeDocument/2006/math">
                    <m:sSub>
                      <m:sSubPr>
                        <m:ctrlPr>
                          <a:rPr lang="en-US" altLang="vi-VN" sz="1700" b="1" i="1" dirty="0">
                            <a:solidFill>
                              <a:srgbClr val="7030A0"/>
                            </a:solidFill>
                            <a:latin typeface="Cambria Math" panose="02040503050406030204" pitchFamily="18" charset="0"/>
                          </a:rPr>
                        </m:ctrlPr>
                      </m:sSubPr>
                      <m:e>
                        <m:r>
                          <a:rPr lang="en-US" altLang="vi-VN" sz="1700" b="1" i="1" dirty="0" smtClean="0">
                            <a:solidFill>
                              <a:srgbClr val="7030A0"/>
                            </a:solidFill>
                            <a:latin typeface="Cambria Math" panose="02040503050406030204" pitchFamily="18" charset="0"/>
                          </a:rPr>
                          <m:t>𝑰</m:t>
                        </m:r>
                      </m:e>
                      <m:sub>
                        <m:r>
                          <a:rPr lang="en-US" altLang="vi-VN" sz="1700" b="1" i="1" dirty="0" smtClean="0">
                            <a:solidFill>
                              <a:srgbClr val="7030A0"/>
                            </a:solidFill>
                            <a:latin typeface="Cambria Math" panose="02040503050406030204" pitchFamily="18" charset="0"/>
                          </a:rPr>
                          <m:t>𝟐</m:t>
                        </m:r>
                      </m:sub>
                    </m:sSub>
                  </m:oMath>
                </a14:m>
                <a:r>
                  <a:rPr lang="en-US" altLang="vi-VN" sz="1700" b="1" dirty="0" smtClean="0">
                    <a:solidFill>
                      <a:srgbClr val="7030A0"/>
                    </a:solidFill>
                    <a:latin typeface=".VnTime" panose="020B7200000000000000" pitchFamily="34" charset="0"/>
                  </a:rPr>
                  <a:t>= </a:t>
                </a:r>
                <a14:m>
                  <m:oMath xmlns:m="http://schemas.openxmlformats.org/officeDocument/2006/math">
                    <m:f>
                      <m:fPr>
                        <m:ctrlPr>
                          <a:rPr lang="en-US" altLang="vi-VN" sz="1700" b="1" i="1">
                            <a:solidFill>
                              <a:srgbClr val="7030A0"/>
                            </a:solidFill>
                            <a:latin typeface="Cambria Math" panose="02040503050406030204" pitchFamily="18" charset="0"/>
                          </a:rPr>
                        </m:ctrlPr>
                      </m:fPr>
                      <m:num>
                        <m:r>
                          <a:rPr lang="en-US" altLang="vi-VN" sz="1700" b="1" i="1" smtClean="0">
                            <a:solidFill>
                              <a:srgbClr val="7030A0"/>
                            </a:solidFill>
                            <a:latin typeface="Cambria Math" panose="02040503050406030204" pitchFamily="18" charset="0"/>
                          </a:rPr>
                          <m:t>𝑼</m:t>
                        </m:r>
                      </m:num>
                      <m:den>
                        <m:sSub>
                          <m:sSubPr>
                            <m:ctrlPr>
                              <a:rPr lang="en-US" altLang="vi-VN" sz="1700" b="1" i="1" smtClean="0">
                                <a:solidFill>
                                  <a:srgbClr val="7030A0"/>
                                </a:solidFill>
                                <a:latin typeface="Cambria Math" panose="02040503050406030204" pitchFamily="18" charset="0"/>
                              </a:rPr>
                            </m:ctrlPr>
                          </m:sSubPr>
                          <m:e>
                            <m:r>
                              <a:rPr lang="en-US" altLang="vi-VN" sz="1700" b="1" i="1" smtClean="0">
                                <a:solidFill>
                                  <a:srgbClr val="7030A0"/>
                                </a:solidFill>
                                <a:latin typeface="Cambria Math" panose="02040503050406030204" pitchFamily="18" charset="0"/>
                              </a:rPr>
                              <m:t>𝑹</m:t>
                            </m:r>
                          </m:e>
                          <m:sub>
                            <m:r>
                              <a:rPr lang="en-US" altLang="vi-VN" sz="1700" b="1" i="1" smtClean="0">
                                <a:solidFill>
                                  <a:srgbClr val="7030A0"/>
                                </a:solidFill>
                                <a:latin typeface="Cambria Math" panose="02040503050406030204" pitchFamily="18" charset="0"/>
                              </a:rPr>
                              <m:t>𝟏𝟐</m:t>
                            </m:r>
                          </m:sub>
                        </m:sSub>
                      </m:den>
                    </m:f>
                  </m:oMath>
                </a14:m>
                <a:endParaRPr lang="vi-VN" sz="1700" b="1" dirty="0">
                  <a:solidFill>
                    <a:srgbClr val="7030A0"/>
                  </a:solidFill>
                </a:endParaRPr>
              </a:p>
            </p:txBody>
          </p:sp>
        </mc:Choice>
        <mc:Fallback xmlns="">
          <p:sp>
            <p:nvSpPr>
              <p:cNvPr id="44" name="Rectangle 43"/>
              <p:cNvSpPr>
                <a:spLocks noRot="1" noChangeAspect="1" noMove="1" noResize="1" noEditPoints="1" noAdjustHandles="1" noChangeArrowheads="1" noChangeShapeType="1" noTextEdit="1"/>
              </p:cNvSpPr>
              <p:nvPr/>
            </p:nvSpPr>
            <p:spPr>
              <a:xfrm>
                <a:off x="2675521" y="5582985"/>
                <a:ext cx="1379892" cy="500137"/>
              </a:xfrm>
              <a:prstGeom prst="rect">
                <a:avLst/>
              </a:prstGeom>
              <a:blipFill>
                <a:blip r:embed="rId10"/>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5" name="Rectangle 44"/>
              <p:cNvSpPr/>
              <p:nvPr/>
            </p:nvSpPr>
            <p:spPr>
              <a:xfrm>
                <a:off x="3738108" y="5542634"/>
                <a:ext cx="721672" cy="470193"/>
              </a:xfrm>
              <a:prstGeom prst="rect">
                <a:avLst/>
              </a:prstGeom>
            </p:spPr>
            <p:txBody>
              <a:bodyPr wrap="none">
                <a:spAutoFit/>
              </a:bodyPr>
              <a:lstStyle/>
              <a:p>
                <a:r>
                  <a:rPr lang="en-US" altLang="vi-VN" sz="1700" b="1" dirty="0" smtClean="0">
                    <a:solidFill>
                      <a:srgbClr val="7030A0"/>
                    </a:solidFill>
                  </a:rPr>
                  <a:t>= </a:t>
                </a:r>
                <a14:m>
                  <m:oMath xmlns:m="http://schemas.openxmlformats.org/officeDocument/2006/math">
                    <m:f>
                      <m:fPr>
                        <m:ctrlPr>
                          <a:rPr lang="en-US" altLang="vi-VN" sz="1700" b="1" i="1" smtClean="0">
                            <a:solidFill>
                              <a:srgbClr val="7030A0"/>
                            </a:solidFill>
                            <a:latin typeface="Cambria Math" panose="02040503050406030204" pitchFamily="18" charset="0"/>
                          </a:rPr>
                        </m:ctrlPr>
                      </m:fPr>
                      <m:num>
                        <m:r>
                          <a:rPr lang="en-US" altLang="vi-VN" sz="1700" b="1" i="1" smtClean="0">
                            <a:solidFill>
                              <a:srgbClr val="7030A0"/>
                            </a:solidFill>
                            <a:latin typeface="Cambria Math" panose="02040503050406030204" pitchFamily="18" charset="0"/>
                          </a:rPr>
                          <m:t>𝟐𝟐𝟎</m:t>
                        </m:r>
                      </m:num>
                      <m:den>
                        <m:r>
                          <a:rPr lang="en-US" altLang="vi-VN" sz="1700" b="1" i="1" smtClean="0">
                            <a:solidFill>
                              <a:srgbClr val="7030A0"/>
                            </a:solidFill>
                            <a:latin typeface="Cambria Math" panose="02040503050406030204" pitchFamily="18" charset="0"/>
                          </a:rPr>
                          <m:t>𝟏𝟔𝟗𝟒</m:t>
                        </m:r>
                      </m:den>
                    </m:f>
                  </m:oMath>
                </a14:m>
                <a:endParaRPr lang="vi-VN" sz="1700" b="1" dirty="0">
                  <a:solidFill>
                    <a:srgbClr val="7030A0"/>
                  </a:solidFill>
                </a:endParaRPr>
              </a:p>
            </p:txBody>
          </p:sp>
        </mc:Choice>
        <mc:Fallback xmlns="">
          <p:sp>
            <p:nvSpPr>
              <p:cNvPr id="45" name="Rectangle 44"/>
              <p:cNvSpPr>
                <a:spLocks noRot="1" noChangeAspect="1" noMove="1" noResize="1" noEditPoints="1" noAdjustHandles="1" noChangeArrowheads="1" noChangeShapeType="1" noTextEdit="1"/>
              </p:cNvSpPr>
              <p:nvPr/>
            </p:nvSpPr>
            <p:spPr>
              <a:xfrm>
                <a:off x="3738108" y="5542634"/>
                <a:ext cx="721672" cy="470193"/>
              </a:xfrm>
              <a:prstGeom prst="rect">
                <a:avLst/>
              </a:prstGeom>
              <a:blipFill>
                <a:blip r:embed="rId11"/>
                <a:stretch>
                  <a:fillRect l="-5042" b="-5195"/>
                </a:stretch>
              </a:blipFill>
            </p:spPr>
            <p:txBody>
              <a:bodyPr/>
              <a:lstStyle/>
              <a:p>
                <a:r>
                  <a:rPr lang="vi-VN">
                    <a:noFill/>
                  </a:rPr>
                  <a:t> </a:t>
                </a:r>
              </a:p>
            </p:txBody>
          </p:sp>
        </mc:Fallback>
      </mc:AlternateContent>
      <p:sp>
        <p:nvSpPr>
          <p:cNvPr id="46" name="Rectangle 45"/>
          <p:cNvSpPr/>
          <p:nvPr/>
        </p:nvSpPr>
        <p:spPr>
          <a:xfrm>
            <a:off x="4359836" y="5614362"/>
            <a:ext cx="1099981" cy="353943"/>
          </a:xfrm>
          <a:prstGeom prst="rect">
            <a:avLst/>
          </a:prstGeom>
        </p:spPr>
        <p:txBody>
          <a:bodyPr wrap="none">
            <a:spAutoFit/>
          </a:bodyPr>
          <a:lstStyle/>
          <a:p>
            <a:pPr lvl="0"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0,13(A)</a:t>
            </a:r>
            <a:endParaRPr lang="en-US" altLang="en-US" sz="1700" b="1" dirty="0">
              <a:solidFill>
                <a:srgbClr val="7030A0"/>
              </a:solidFill>
            </a:endParaRPr>
          </a:p>
        </p:txBody>
      </p:sp>
      <p:sp>
        <p:nvSpPr>
          <p:cNvPr id="47" name="Rectangle 46"/>
          <p:cNvSpPr/>
          <p:nvPr/>
        </p:nvSpPr>
        <p:spPr>
          <a:xfrm>
            <a:off x="5278885" y="5610546"/>
            <a:ext cx="1556836" cy="353943"/>
          </a:xfrm>
          <a:prstGeom prst="rect">
            <a:avLst/>
          </a:prstGeom>
        </p:spPr>
        <p:txBody>
          <a:bodyPr wrap="none">
            <a:spAutoFit/>
          </a:bodyPr>
          <a:lstStyle/>
          <a:p>
            <a:pPr lvl="0" eaLnBrk="0" fontAlgn="base" hangingPunct="0">
              <a:spcBef>
                <a:spcPct val="0"/>
              </a:spcBef>
              <a:spcAft>
                <a:spcPct val="0"/>
              </a:spcAft>
            </a:pP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&lt; </a:t>
            </a:r>
            <a:r>
              <a:rPr lang="en-US" altLang="en-US" sz="1700" b="1" dirty="0" smtClean="0">
                <a:solidFill>
                  <a:srgbClr val="7030A0"/>
                </a:solidFill>
                <a:ea typeface="Times New Roman" panose="02020603050405020304" pitchFamily="18" charset="0"/>
                <a:cs typeface="Arial" panose="020B0604020202020204" pitchFamily="34" charset="0"/>
              </a:rPr>
              <a:t> </a:t>
            </a:r>
            <a:r>
              <a:rPr lang="vi-VN" altLang="en-US" sz="1700" b="1" dirty="0">
                <a:solidFill>
                  <a:srgbClr val="7030A0"/>
                </a:solidFill>
                <a:ea typeface="Times New Roman" panose="02020603050405020304" pitchFamily="18" charset="0"/>
                <a:cs typeface="Arial" panose="020B0604020202020204" pitchFamily="34" charset="0"/>
              </a:rPr>
              <a:t>I</a:t>
            </a:r>
            <a:r>
              <a:rPr lang="vi-VN" altLang="en-US" sz="1700" b="1" baseline="-30000" dirty="0">
                <a:solidFill>
                  <a:srgbClr val="7030A0"/>
                </a:solidFill>
                <a:ea typeface="Times New Roman" panose="02020603050405020304" pitchFamily="18" charset="0"/>
                <a:cs typeface="Arial" panose="020B0604020202020204" pitchFamily="34" charset="0"/>
              </a:rPr>
              <a:t>đm1</a:t>
            </a:r>
            <a:r>
              <a:rPr lang="vi-VN"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ea typeface="Times New Roman" panose="02020603050405020304" pitchFamily="18" charset="0"/>
                <a:cs typeface="Arial" panose="020B0604020202020204" pitchFamily="34" charset="0"/>
              </a:rPr>
              <a:t>và </a:t>
            </a:r>
            <a:r>
              <a:rPr lang="vi-VN" altLang="en-US" sz="1700" b="1" dirty="0">
                <a:solidFill>
                  <a:srgbClr val="7030A0"/>
                </a:solidFill>
                <a:ea typeface="Times New Roman" panose="02020603050405020304" pitchFamily="18" charset="0"/>
                <a:cs typeface="Arial" panose="020B0604020202020204" pitchFamily="34" charset="0"/>
              </a:rPr>
              <a:t>I</a:t>
            </a:r>
            <a:r>
              <a:rPr lang="vi-VN" altLang="en-US" sz="1700" b="1" baseline="-30000" dirty="0">
                <a:solidFill>
                  <a:srgbClr val="7030A0"/>
                </a:solidFill>
                <a:ea typeface="Times New Roman" panose="02020603050405020304" pitchFamily="18" charset="0"/>
                <a:cs typeface="Arial" panose="020B0604020202020204" pitchFamily="34" charset="0"/>
              </a:rPr>
              <a:t>đm2</a:t>
            </a:r>
            <a:r>
              <a:rPr lang="vi-VN"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vi-VN" altLang="en-US" sz="1700" b="1" dirty="0" smtClean="0">
                <a:solidFill>
                  <a:srgbClr val="7030A0"/>
                </a:solidFill>
                <a:ea typeface="Times New Roman" panose="02020603050405020304" pitchFamily="18" charset="0"/>
                <a:cs typeface="Arial" panose="020B0604020202020204" pitchFamily="34" charset="0"/>
              </a:rPr>
              <a:t> </a:t>
            </a:r>
            <a:endParaRPr lang="en-US" altLang="en-US" sz="1700" b="1" dirty="0">
              <a:solidFill>
                <a:srgbClr val="7030A0"/>
              </a:solidFill>
            </a:endParaRPr>
          </a:p>
        </p:txBody>
      </p:sp>
      <p:sp>
        <p:nvSpPr>
          <p:cNvPr id="48" name="Rectangle 47"/>
          <p:cNvSpPr/>
          <p:nvPr/>
        </p:nvSpPr>
        <p:spPr>
          <a:xfrm>
            <a:off x="2544026" y="6110349"/>
            <a:ext cx="4549574" cy="615553"/>
          </a:xfrm>
          <a:prstGeom prst="rect">
            <a:avLst/>
          </a:prstGeom>
        </p:spPr>
        <p:txBody>
          <a:bodyPr wrap="square">
            <a:spAutoFit/>
          </a:bodyPr>
          <a:lstStyle/>
          <a:p>
            <a:pPr eaLnBrk="0" fontAlgn="base" hangingPunct="0">
              <a:spcBef>
                <a:spcPct val="0"/>
              </a:spcBef>
              <a:spcAft>
                <a:spcPct val="0"/>
              </a:spcAft>
            </a:pP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=&gt;</a:t>
            </a:r>
            <a:r>
              <a:rPr lang="en-US" altLang="en-US" sz="1700" b="1" dirty="0" smtClean="0">
                <a:solidFill>
                  <a:srgbClr val="7030A0"/>
                </a:solidFill>
                <a:ea typeface="Times New Roman" panose="02020603050405020304" pitchFamily="18" charset="0"/>
                <a:cs typeface="Arial" panose="020B0604020202020204" pitchFamily="34" charset="0"/>
              </a:rPr>
              <a:t> 2 đèn đều sáng mờ, nhưng đèn 2 sáng hơn đèn 1</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(v</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ì</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I gần với I</a:t>
            </a:r>
            <a:r>
              <a:rPr lang="en-US" altLang="en-US" sz="1700" b="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đm1</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hơn I</a:t>
            </a:r>
            <a:r>
              <a:rPr lang="en-US" altLang="en-US" sz="1700" b="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đm2</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a:t>
            </a:r>
            <a:endParaRPr lang="en-US" altLang="en-US" sz="1700" b="1" dirty="0">
              <a:solidFill>
                <a:srgbClr val="7030A0"/>
              </a:solidFill>
              <a:latin typeface="Arial" panose="020B0604020202020204" pitchFamily="34" charset="0"/>
            </a:endParaRPr>
          </a:p>
        </p:txBody>
      </p:sp>
      <p:sp>
        <p:nvSpPr>
          <p:cNvPr id="34" name="Rectangle 33"/>
          <p:cNvSpPr/>
          <p:nvPr/>
        </p:nvSpPr>
        <p:spPr>
          <a:xfrm>
            <a:off x="7109256" y="2483094"/>
            <a:ext cx="5250155" cy="353943"/>
          </a:xfrm>
          <a:prstGeom prst="rect">
            <a:avLst/>
          </a:prstGeom>
        </p:spPr>
        <p:txBody>
          <a:bodyPr wrap="none">
            <a:spAutoFit/>
          </a:bodyPr>
          <a:lstStyle/>
          <a:p>
            <a:pPr lvl="0"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Điện năng tiêu thụ của đoạn mạch trong 1 giờ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l</a:t>
            </a:r>
            <a:r>
              <a:rPr lang="en-US" altLang="en-US" sz="1700" b="1" dirty="0" smtClean="0">
                <a:solidFill>
                  <a:srgbClr val="7030A0"/>
                </a:solidFill>
                <a:latin typeface="Calibri" panose="020F0502020204030204" pitchFamily="34" charset="0"/>
                <a:ea typeface="Times New Roman" panose="02020603050405020304" pitchFamily="18" charset="0"/>
                <a:cs typeface="Arial" panose="020B0604020202020204" pitchFamily="34" charset="0"/>
              </a:rPr>
              <a:t>à</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a:t>
            </a:r>
            <a:endParaRPr lang="en-US" altLang="en-US" sz="1700" b="1" dirty="0">
              <a:solidFill>
                <a:srgbClr val="7030A0"/>
              </a:solidFill>
            </a:endParaRPr>
          </a:p>
        </p:txBody>
      </p:sp>
      <p:sp>
        <p:nvSpPr>
          <p:cNvPr id="35" name="Rectangle 34"/>
          <p:cNvSpPr/>
          <p:nvPr/>
        </p:nvSpPr>
        <p:spPr>
          <a:xfrm>
            <a:off x="7140463" y="2907854"/>
            <a:ext cx="1055032"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A = U.I.t </a:t>
            </a:r>
            <a:endParaRPr lang="vi-VN" sz="1700" dirty="0"/>
          </a:p>
        </p:txBody>
      </p:sp>
      <p:sp>
        <p:nvSpPr>
          <p:cNvPr id="36" name="Rectangle 35"/>
          <p:cNvSpPr/>
          <p:nvPr/>
        </p:nvSpPr>
        <p:spPr>
          <a:xfrm>
            <a:off x="7970170" y="2910931"/>
            <a:ext cx="1834156"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220.0,13.3600 </a:t>
            </a:r>
            <a:endParaRPr lang="vi-VN" sz="1700" dirty="0"/>
          </a:p>
        </p:txBody>
      </p:sp>
      <p:sp>
        <p:nvSpPr>
          <p:cNvPr id="37" name="Rectangle 36"/>
          <p:cNvSpPr/>
          <p:nvPr/>
        </p:nvSpPr>
        <p:spPr>
          <a:xfrm>
            <a:off x="9507234" y="2907854"/>
            <a:ext cx="1491114"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102960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(J) </a:t>
            </a:r>
            <a:endParaRPr lang="vi-VN" sz="1700" dirty="0"/>
          </a:p>
        </p:txBody>
      </p:sp>
      <p:sp>
        <p:nvSpPr>
          <p:cNvPr id="49" name="Rectangle 48"/>
          <p:cNvSpPr/>
          <p:nvPr/>
        </p:nvSpPr>
        <p:spPr>
          <a:xfrm>
            <a:off x="7111024" y="3218609"/>
            <a:ext cx="4740400" cy="353943"/>
          </a:xfrm>
          <a:prstGeom prst="rect">
            <a:avLst/>
          </a:prstGeom>
        </p:spPr>
        <p:txBody>
          <a:bodyPr wrap="none">
            <a:spAutoFit/>
          </a:bodyPr>
          <a:lstStyle/>
          <a:p>
            <a:pPr lvl="0"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Điện năng mạch điện tiêu thụ trong 1 giờ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l</a:t>
            </a:r>
            <a:r>
              <a:rPr lang="en-US" altLang="en-US" sz="1700" b="1" dirty="0" smtClean="0">
                <a:solidFill>
                  <a:srgbClr val="7030A0"/>
                </a:solidFill>
                <a:latin typeface="Calibri" panose="020F0502020204030204" pitchFamily="34" charset="0"/>
                <a:ea typeface="Times New Roman" panose="02020603050405020304" pitchFamily="18" charset="0"/>
                <a:cs typeface="Arial" panose="020B0604020202020204" pitchFamily="34" charset="0"/>
              </a:rPr>
              <a:t>à</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a:t>
            </a:r>
            <a:endParaRPr lang="en-US" altLang="en-US" sz="1700" b="1" dirty="0">
              <a:solidFill>
                <a:srgbClr val="7030A0"/>
              </a:solidFill>
            </a:endParaRPr>
          </a:p>
        </p:txBody>
      </p:sp>
      <p:sp>
        <p:nvSpPr>
          <p:cNvPr id="50" name="Rectangle 49"/>
          <p:cNvSpPr/>
          <p:nvPr/>
        </p:nvSpPr>
        <p:spPr>
          <a:xfrm>
            <a:off x="7123214" y="3635760"/>
            <a:ext cx="1757148"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A =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a:t>
            </a:r>
            <a:r>
              <a:rPr lang="en-US" altLang="vi-VN" sz="1700" b="1" dirty="0">
                <a:solidFill>
                  <a:srgbClr val="7030A0"/>
                </a:solidFill>
                <a:latin typeface="VNI-Script" pitchFamily="2" charset="0"/>
              </a:rPr>
              <a:t>P </a:t>
            </a:r>
            <a:r>
              <a:rPr lang="en-US" altLang="en-US" sz="1700" b="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vi-VN" sz="1700" b="1" dirty="0">
                <a:solidFill>
                  <a:srgbClr val="7030A0"/>
                </a:solidFill>
                <a:latin typeface="VNI-Script" pitchFamily="2" charset="0"/>
              </a:rPr>
              <a:t>P </a:t>
            </a:r>
            <a:r>
              <a:rPr lang="en-US" altLang="en-US" sz="1700" b="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2</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).t </a:t>
            </a:r>
            <a:endParaRPr lang="vi-VN" sz="1700" dirty="0"/>
          </a:p>
        </p:txBody>
      </p:sp>
      <p:sp>
        <p:nvSpPr>
          <p:cNvPr id="51" name="Rectangle 50"/>
          <p:cNvSpPr/>
          <p:nvPr/>
        </p:nvSpPr>
        <p:spPr>
          <a:xfrm>
            <a:off x="8788322" y="3623474"/>
            <a:ext cx="1922321"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(100 + 40).</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3600</a:t>
            </a:r>
            <a:endParaRPr lang="vi-VN" sz="1700" dirty="0"/>
          </a:p>
        </p:txBody>
      </p:sp>
      <p:sp>
        <p:nvSpPr>
          <p:cNvPr id="52" name="Rectangle 51"/>
          <p:cNvSpPr/>
          <p:nvPr/>
        </p:nvSpPr>
        <p:spPr>
          <a:xfrm>
            <a:off x="10683244" y="3594970"/>
            <a:ext cx="1430200" cy="353943"/>
          </a:xfrm>
          <a:prstGeom prst="rect">
            <a:avLst/>
          </a:prstGeom>
        </p:spPr>
        <p:txBody>
          <a:bodyPr wrap="none">
            <a:spAutoFit/>
          </a:bodyPr>
          <a:lstStyle/>
          <a:p>
            <a:pPr lvl="0"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504000(J) </a:t>
            </a:r>
            <a:endParaRPr lang="en-US" altLang="en-US" sz="1700" b="1" dirty="0">
              <a:solidFill>
                <a:srgbClr val="7030A0"/>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53" name="Rectangle 52"/>
              <p:cNvSpPr/>
              <p:nvPr/>
            </p:nvSpPr>
            <p:spPr>
              <a:xfrm>
                <a:off x="8673044" y="3966913"/>
                <a:ext cx="1816908" cy="588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en-US" sz="1700" b="1" i="1" smtClean="0">
                          <a:solidFill>
                            <a:srgbClr val="7030A0"/>
                          </a:solidFill>
                          <a:latin typeface="Cambria Math" panose="02040503050406030204" pitchFamily="18" charset="0"/>
                          <a:cs typeface="Arial" panose="020B0604020202020204" pitchFamily="34" charset="0"/>
                        </a:rPr>
                        <m:t>= </m:t>
                      </m:r>
                      <m:f>
                        <m:fPr>
                          <m:ctrlPr>
                            <a:rPr lang="en-US" altLang="en-US" sz="1700" b="1" i="1" smtClean="0">
                              <a:solidFill>
                                <a:srgbClr val="7030A0"/>
                              </a:solidFill>
                              <a:latin typeface="Cambria Math" panose="02040503050406030204" pitchFamily="18" charset="0"/>
                              <a:cs typeface="Arial" panose="020B0604020202020204" pitchFamily="34" charset="0"/>
                            </a:rPr>
                          </m:ctrlPr>
                        </m:fPr>
                        <m:num>
                          <m:r>
                            <a:rPr lang="en-US" altLang="en-US" sz="1700" b="1" i="1" smtClean="0">
                              <a:solidFill>
                                <a:srgbClr val="7030A0"/>
                              </a:solidFill>
                              <a:latin typeface="Cambria Math" panose="02040503050406030204" pitchFamily="18" charset="0"/>
                              <a:cs typeface="Arial" panose="020B0604020202020204" pitchFamily="34" charset="0"/>
                            </a:rPr>
                            <m:t>𝟒𝟖𝟒</m:t>
                          </m:r>
                          <m:r>
                            <a:rPr lang="en-US" altLang="en-US" sz="1700" b="1" i="1" smtClean="0">
                              <a:solidFill>
                                <a:srgbClr val="7030A0"/>
                              </a:solidFill>
                              <a:latin typeface="Cambria Math" panose="02040503050406030204" pitchFamily="18" charset="0"/>
                              <a:cs typeface="Arial" panose="020B0604020202020204" pitchFamily="34" charset="0"/>
                            </a:rPr>
                            <m:t> . </m:t>
                          </m:r>
                          <m:r>
                            <a:rPr lang="en-US" altLang="en-US" sz="1700" b="1" i="1" smtClean="0">
                              <a:solidFill>
                                <a:srgbClr val="7030A0"/>
                              </a:solidFill>
                              <a:latin typeface="Cambria Math" panose="02040503050406030204" pitchFamily="18" charset="0"/>
                              <a:cs typeface="Arial" panose="020B0604020202020204" pitchFamily="34" charset="0"/>
                            </a:rPr>
                            <m:t>𝟏𝟐𝟏𝟎</m:t>
                          </m:r>
                        </m:num>
                        <m:den>
                          <m:r>
                            <a:rPr lang="en-US" altLang="en-US" sz="1700" b="1" i="1" smtClean="0">
                              <a:solidFill>
                                <a:srgbClr val="7030A0"/>
                              </a:solidFill>
                              <a:latin typeface="Cambria Math" panose="02040503050406030204" pitchFamily="18" charset="0"/>
                              <a:cs typeface="Arial" panose="020B0604020202020204" pitchFamily="34" charset="0"/>
                            </a:rPr>
                            <m:t>𝟒𝟖𝟒𝟓</m:t>
                          </m:r>
                          <m:r>
                            <a:rPr lang="en-US" altLang="en-US" sz="1700" b="1" i="1" smtClean="0">
                              <a:solidFill>
                                <a:srgbClr val="7030A0"/>
                              </a:solidFill>
                              <a:latin typeface="Cambria Math" panose="02040503050406030204" pitchFamily="18" charset="0"/>
                              <a:cs typeface="Arial" panose="020B0604020202020204" pitchFamily="34" charset="0"/>
                            </a:rPr>
                            <m:t>+</m:t>
                          </m:r>
                          <m:r>
                            <a:rPr lang="en-US" altLang="en-US" sz="1700" b="1" i="1" smtClean="0">
                              <a:solidFill>
                                <a:srgbClr val="7030A0"/>
                              </a:solidFill>
                              <a:latin typeface="Cambria Math" panose="02040503050406030204" pitchFamily="18" charset="0"/>
                              <a:cs typeface="Arial" panose="020B0604020202020204" pitchFamily="34" charset="0"/>
                            </a:rPr>
                            <m:t>𝟏𝟐𝟏𝟎</m:t>
                          </m:r>
                        </m:den>
                      </m:f>
                    </m:oMath>
                  </m:oMathPara>
                </a14:m>
                <a:endParaRPr lang="vi-VN" sz="1700" dirty="0"/>
              </a:p>
            </p:txBody>
          </p:sp>
        </mc:Choice>
        <mc:Fallback xmlns="">
          <p:sp>
            <p:nvSpPr>
              <p:cNvPr id="53" name="Rectangle 52"/>
              <p:cNvSpPr>
                <a:spLocks noRot="1" noChangeAspect="1" noMove="1" noResize="1" noEditPoints="1" noAdjustHandles="1" noChangeArrowheads="1" noChangeShapeType="1" noTextEdit="1"/>
              </p:cNvSpPr>
              <p:nvPr/>
            </p:nvSpPr>
            <p:spPr>
              <a:xfrm>
                <a:off x="8673044" y="3966913"/>
                <a:ext cx="1816908" cy="588110"/>
              </a:xfrm>
              <a:prstGeom prst="rect">
                <a:avLst/>
              </a:prstGeom>
              <a:blipFill>
                <a:blip r:embed="rId1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8" name="Rectangle 57"/>
              <p:cNvSpPr/>
              <p:nvPr/>
            </p:nvSpPr>
            <p:spPr>
              <a:xfrm>
                <a:off x="10270851" y="4058578"/>
                <a:ext cx="1445331"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1700" b="1" i="1" smtClean="0">
                          <a:solidFill>
                            <a:srgbClr val="7030A0"/>
                          </a:solidFill>
                          <a:latin typeface="Cambria Math" panose="02040503050406030204" pitchFamily="18" charset="0"/>
                        </a:rPr>
                        <m:t>=</m:t>
                      </m:r>
                      <m:r>
                        <a:rPr lang="en-US" altLang="vi-VN" sz="1700" b="1" i="1" smtClean="0">
                          <a:solidFill>
                            <a:srgbClr val="7030A0"/>
                          </a:solidFill>
                          <a:latin typeface="Cambria Math" panose="02040503050406030204" pitchFamily="18" charset="0"/>
                        </a:rPr>
                        <m:t>𝟑𝟒𝟓</m:t>
                      </m:r>
                      <m:r>
                        <a:rPr lang="en-US" altLang="vi-VN" sz="1700" b="1" i="1" smtClean="0">
                          <a:solidFill>
                            <a:srgbClr val="7030A0"/>
                          </a:solidFill>
                          <a:latin typeface="Cambria Math" panose="02040503050406030204" pitchFamily="18" charset="0"/>
                        </a:rPr>
                        <m:t>,</m:t>
                      </m:r>
                      <m:r>
                        <a:rPr lang="en-US" altLang="vi-VN" sz="1700" b="1" i="1" smtClean="0">
                          <a:solidFill>
                            <a:srgbClr val="7030A0"/>
                          </a:solidFill>
                          <a:latin typeface="Cambria Math" panose="02040503050406030204" pitchFamily="18" charset="0"/>
                        </a:rPr>
                        <m:t>𝟕</m:t>
                      </m:r>
                      <m:r>
                        <a:rPr lang="en-US" altLang="vi-VN" sz="1700" b="1" i="1" smtClean="0">
                          <a:solidFill>
                            <a:srgbClr val="7030A0"/>
                          </a:solidFill>
                          <a:latin typeface="Cambria Math" panose="02040503050406030204" pitchFamily="18" charset="0"/>
                        </a:rPr>
                        <m:t> (Ω)</m:t>
                      </m:r>
                    </m:oMath>
                  </m:oMathPara>
                </a14:m>
                <a:endParaRPr lang="vi-VN" sz="1700" b="1" dirty="0">
                  <a:solidFill>
                    <a:srgbClr val="7030A0"/>
                  </a:solidFill>
                </a:endParaRPr>
              </a:p>
            </p:txBody>
          </p:sp>
        </mc:Choice>
        <mc:Fallback xmlns="">
          <p:sp>
            <p:nvSpPr>
              <p:cNvPr id="58" name="Rectangle 57"/>
              <p:cNvSpPr>
                <a:spLocks noRot="1" noChangeAspect="1" noMove="1" noResize="1" noEditPoints="1" noAdjustHandles="1" noChangeArrowheads="1" noChangeShapeType="1" noTextEdit="1"/>
              </p:cNvSpPr>
              <p:nvPr/>
            </p:nvSpPr>
            <p:spPr>
              <a:xfrm>
                <a:off x="10270851" y="4058578"/>
                <a:ext cx="1445331" cy="353943"/>
              </a:xfrm>
              <a:prstGeom prst="rect">
                <a:avLst/>
              </a:prstGeom>
              <a:blipFill>
                <a:blip r:embed="rId13"/>
                <a:stretch>
                  <a:fillRect b="-13793"/>
                </a:stretch>
              </a:blipFill>
            </p:spPr>
            <p:txBody>
              <a:bodyPr/>
              <a:lstStyle/>
              <a:p>
                <a:r>
                  <a:rPr lang="vi-VN">
                    <a:noFill/>
                  </a:rPr>
                  <a:t> </a:t>
                </a:r>
              </a:p>
            </p:txBody>
          </p:sp>
        </mc:Fallback>
      </mc:AlternateContent>
      <p:sp>
        <p:nvSpPr>
          <p:cNvPr id="54" name="Rectangle 53"/>
          <p:cNvSpPr/>
          <p:nvPr/>
        </p:nvSpPr>
        <p:spPr>
          <a:xfrm>
            <a:off x="7342635" y="4661206"/>
            <a:ext cx="1952779" cy="353943"/>
          </a:xfrm>
          <a:prstGeom prst="rect">
            <a:avLst/>
          </a:prstGeom>
        </p:spPr>
        <p:txBody>
          <a:bodyPr wrap="none">
            <a:spAutoFit/>
          </a:bodyPr>
          <a:lstStyle/>
          <a:p>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I = I</a:t>
            </a:r>
            <a:r>
              <a:rPr lang="en-US" altLang="en-US" sz="1700" b="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en-US" altLang="en-US" sz="1700" b="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2</a:t>
            </a:r>
            <a:r>
              <a:rPr lang="en-US" altLang="en-US" sz="1700" b="1" baseline="-30000"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U / R</a:t>
            </a:r>
            <a:r>
              <a:rPr lang="en-US" altLang="en-US" sz="1700" b="1" baseline="-30000" dirty="0">
                <a:solidFill>
                  <a:srgbClr val="7030A0"/>
                </a:solidFill>
                <a:latin typeface="Arial" panose="020B0604020202020204" pitchFamily="34" charset="0"/>
                <a:ea typeface="Times New Roman" panose="02020603050405020304" pitchFamily="18" charset="0"/>
                <a:cs typeface="Arial" panose="020B0604020202020204" pitchFamily="34" charset="0"/>
              </a:rPr>
              <a:t>12</a:t>
            </a:r>
            <a:endParaRPr lang="vi-VN" sz="1700" dirty="0"/>
          </a:p>
        </p:txBody>
      </p:sp>
      <p:sp>
        <p:nvSpPr>
          <p:cNvPr id="55" name="Rectangle 54"/>
          <p:cNvSpPr/>
          <p:nvPr/>
        </p:nvSpPr>
        <p:spPr>
          <a:xfrm>
            <a:off x="9006098" y="4627488"/>
            <a:ext cx="1579278" cy="353943"/>
          </a:xfrm>
          <a:prstGeom prst="rect">
            <a:avLst/>
          </a:prstGeom>
        </p:spPr>
        <p:txBody>
          <a:bodyPr wrap="none">
            <a:spAutoFit/>
          </a:bodyPr>
          <a:lstStyle/>
          <a:p>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220 / 345,7 </a:t>
            </a:r>
            <a:endParaRPr lang="vi-VN" sz="1700" dirty="0"/>
          </a:p>
        </p:txBody>
      </p:sp>
      <p:sp>
        <p:nvSpPr>
          <p:cNvPr id="56" name="Rectangle 55"/>
          <p:cNvSpPr/>
          <p:nvPr/>
        </p:nvSpPr>
        <p:spPr>
          <a:xfrm>
            <a:off x="10378429" y="4644347"/>
            <a:ext cx="1160895" cy="353943"/>
          </a:xfrm>
          <a:prstGeom prst="rect">
            <a:avLst/>
          </a:prstGeom>
        </p:spPr>
        <p:txBody>
          <a:bodyPr wrap="none">
            <a:spAutoFit/>
          </a:bodyPr>
          <a:lstStyle/>
          <a:p>
            <a:pPr lvl="0" algn="just"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0,63(A).</a:t>
            </a:r>
            <a:endParaRPr lang="en-US" altLang="en-US" sz="1700" b="1" dirty="0">
              <a:solidFill>
                <a:srgbClr val="7030A0"/>
              </a:solidFill>
            </a:endParaRPr>
          </a:p>
        </p:txBody>
      </p:sp>
      <p:sp>
        <p:nvSpPr>
          <p:cNvPr id="57" name="Rectangle 56"/>
          <p:cNvSpPr/>
          <p:nvPr/>
        </p:nvSpPr>
        <p:spPr>
          <a:xfrm>
            <a:off x="7349401" y="5098547"/>
            <a:ext cx="1124026" cy="353943"/>
          </a:xfrm>
          <a:prstGeom prst="rect">
            <a:avLst/>
          </a:prstGeom>
        </p:spPr>
        <p:txBody>
          <a:bodyPr wrap="none">
            <a:spAutoFit/>
          </a:bodyPr>
          <a:lstStyle/>
          <a:p>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I</a:t>
            </a:r>
            <a:r>
              <a:rPr lang="en-US" altLang="en-US" sz="1700" b="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đm1</a:t>
            </a:r>
            <a:r>
              <a:rPr lang="en-US" altLang="en-US" sz="1700" b="1" baseline="-30000" dirty="0" smtClean="0">
                <a:solidFill>
                  <a:srgbClr val="7030A0"/>
                </a:solidFill>
                <a:latin typeface="Calibri" panose="020F050202020403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 I</a:t>
            </a:r>
            <a:r>
              <a:rPr lang="en-US" altLang="en-US" sz="1700" b="1" baseline="-30000"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đm2</a:t>
            </a:r>
            <a:endParaRPr lang="vi-VN" sz="1700" dirty="0"/>
          </a:p>
        </p:txBody>
      </p:sp>
      <p:sp>
        <p:nvSpPr>
          <p:cNvPr id="59" name="Rectangle 58"/>
          <p:cNvSpPr/>
          <p:nvPr/>
        </p:nvSpPr>
        <p:spPr>
          <a:xfrm>
            <a:off x="8401707" y="5090288"/>
            <a:ext cx="1534394"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0,45 + 0,18 </a:t>
            </a:r>
            <a:endParaRPr lang="vi-VN" sz="1700" dirty="0"/>
          </a:p>
        </p:txBody>
      </p:sp>
      <p:sp>
        <p:nvSpPr>
          <p:cNvPr id="60" name="Rectangle 59"/>
          <p:cNvSpPr/>
          <p:nvPr/>
        </p:nvSpPr>
        <p:spPr>
          <a:xfrm>
            <a:off x="9771398" y="5090248"/>
            <a:ext cx="1099981" cy="353943"/>
          </a:xfrm>
          <a:prstGeom prst="rect">
            <a:avLst/>
          </a:prstGeom>
        </p:spPr>
        <p:txBody>
          <a:bodyPr wrap="none">
            <a:spAutoFit/>
          </a:bodyPr>
          <a:lstStyle/>
          <a:p>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sz="17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0,63(A)</a:t>
            </a:r>
            <a:endParaRPr lang="vi-VN" sz="1700" dirty="0"/>
          </a:p>
        </p:txBody>
      </p:sp>
      <p:sp>
        <p:nvSpPr>
          <p:cNvPr id="61" name="Rectangle 60"/>
          <p:cNvSpPr/>
          <p:nvPr/>
        </p:nvSpPr>
        <p:spPr>
          <a:xfrm>
            <a:off x="7352827" y="6418126"/>
            <a:ext cx="2836033" cy="353943"/>
          </a:xfrm>
          <a:prstGeom prst="rect">
            <a:avLst/>
          </a:prstGeom>
        </p:spPr>
        <p:txBody>
          <a:bodyPr wrap="none">
            <a:spAutoFit/>
          </a:bodyPr>
          <a:lstStyle/>
          <a:p>
            <a:pPr lvl="0" algn="just"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=&gt;  đ</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è</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n 1 s</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á</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ng hơn đ</a:t>
            </a:r>
            <a:r>
              <a:rPr lang="en-US" altLang="en-US" sz="1700" b="1" dirty="0">
                <a:solidFill>
                  <a:srgbClr val="7030A0"/>
                </a:solidFill>
                <a:latin typeface="Calibri" panose="020F0502020204030204" pitchFamily="34" charset="0"/>
                <a:ea typeface="Times New Roman" panose="02020603050405020304" pitchFamily="18" charset="0"/>
                <a:cs typeface="Arial" panose="020B0604020202020204" pitchFamily="34" charset="0"/>
              </a:rPr>
              <a:t>è</a:t>
            </a: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n 2 </a:t>
            </a:r>
            <a:endParaRPr lang="en-US" altLang="en-US" sz="1700" b="1" dirty="0">
              <a:solidFill>
                <a:srgbClr val="7030A0"/>
              </a:solidFill>
              <a:latin typeface="Arial" panose="020B0604020202020204" pitchFamily="34" charset="0"/>
            </a:endParaRPr>
          </a:p>
        </p:txBody>
      </p:sp>
      <p:sp>
        <p:nvSpPr>
          <p:cNvPr id="62" name="Rectangle 61"/>
          <p:cNvSpPr/>
          <p:nvPr/>
        </p:nvSpPr>
        <p:spPr>
          <a:xfrm>
            <a:off x="7349401" y="6044580"/>
            <a:ext cx="1781257" cy="353943"/>
          </a:xfrm>
          <a:prstGeom prst="rect">
            <a:avLst/>
          </a:prstGeom>
        </p:spPr>
        <p:txBody>
          <a:bodyPr wrap="none">
            <a:spAutoFit/>
          </a:bodyPr>
          <a:lstStyle/>
          <a:p>
            <a:pPr eaLnBrk="0" fontAlgn="base" hangingPunct="0">
              <a:spcBef>
                <a:spcPct val="0"/>
              </a:spcBef>
              <a:spcAft>
                <a:spcPct val="0"/>
              </a:spcAft>
            </a:pPr>
            <a:r>
              <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rPr>
              <a:t>Mà </a:t>
            </a:r>
            <a:r>
              <a:rPr lang="en-US" altLang="vi-VN" sz="1700" b="1" dirty="0">
                <a:solidFill>
                  <a:srgbClr val="7030A0"/>
                </a:solidFill>
                <a:latin typeface="VNI-Script" pitchFamily="2" charset="0"/>
              </a:rPr>
              <a:t>P </a:t>
            </a:r>
            <a:r>
              <a:rPr lang="vi-VN" altLang="en-US" sz="1700" b="1" baseline="-30000" dirty="0">
                <a:solidFill>
                  <a:srgbClr val="7030A0"/>
                </a:solidFill>
                <a:ea typeface="Times New Roman" panose="02020603050405020304" pitchFamily="18" charset="0"/>
                <a:cs typeface="Arial" panose="020B0604020202020204" pitchFamily="34" charset="0"/>
              </a:rPr>
              <a:t>đm</a:t>
            </a:r>
            <a:r>
              <a:rPr lang="en-US" altLang="en-US" sz="1700" b="1" baseline="-30000" dirty="0">
                <a:solidFill>
                  <a:srgbClr val="7030A0"/>
                </a:solidFill>
                <a:ea typeface="Times New Roman" panose="02020603050405020304" pitchFamily="18" charset="0"/>
                <a:cs typeface="Arial" panose="020B0604020202020204" pitchFamily="34" charset="0"/>
              </a:rPr>
              <a:t>1 </a:t>
            </a:r>
            <a:r>
              <a:rPr lang="en-US" altLang="en-US" sz="1700" b="1" dirty="0">
                <a:solidFill>
                  <a:srgbClr val="7030A0"/>
                </a:solidFill>
                <a:ea typeface="Times New Roman" panose="02020603050405020304" pitchFamily="18" charset="0"/>
                <a:cs typeface="Arial" panose="020B0604020202020204" pitchFamily="34" charset="0"/>
              </a:rPr>
              <a:t>&gt;</a:t>
            </a:r>
            <a:r>
              <a:rPr lang="en-US" altLang="vi-VN" sz="1700" b="1" dirty="0">
                <a:solidFill>
                  <a:srgbClr val="7030A0"/>
                </a:solidFill>
                <a:latin typeface="VNI-Script" pitchFamily="2" charset="0"/>
              </a:rPr>
              <a:t> P </a:t>
            </a:r>
            <a:r>
              <a:rPr lang="vi-VN" altLang="en-US" sz="1700" b="1" baseline="-30000" dirty="0">
                <a:solidFill>
                  <a:srgbClr val="7030A0"/>
                </a:solidFill>
                <a:ea typeface="Times New Roman" panose="02020603050405020304" pitchFamily="18" charset="0"/>
                <a:cs typeface="Arial" panose="020B0604020202020204" pitchFamily="34" charset="0"/>
              </a:rPr>
              <a:t>đm2</a:t>
            </a:r>
            <a:endParaRPr lang="en-US" altLang="en-US" sz="1700" b="1"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682208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arn(inVertic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arn(inVertic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barn(inVertical)">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barn(inVertical)">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barn(inVertical)">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barn(inVertical)">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barn(inVertical)">
                                      <p:cBhvr>
                                        <p:cTn id="77" dur="500"/>
                                        <p:tgtEl>
                                          <p:spTgt spid="26"/>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barn(inVertical)">
                                      <p:cBhvr>
                                        <p:cTn id="82" dur="500"/>
                                        <p:tgtEl>
                                          <p:spTgt spid="27"/>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barn(inVertical)">
                                      <p:cBhvr>
                                        <p:cTn id="87" dur="5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barn(inVertical)">
                                      <p:cBhvr>
                                        <p:cTn id="92" dur="500"/>
                                        <p:tgtEl>
                                          <p:spTgt spid="17"/>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barn(inVertical)">
                                      <p:cBhvr>
                                        <p:cTn id="97" dur="500"/>
                                        <p:tgtEl>
                                          <p:spTgt spid="18"/>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barn(inVertical)">
                                      <p:cBhvr>
                                        <p:cTn id="102" dur="500"/>
                                        <p:tgtEl>
                                          <p:spTgt spid="20"/>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21"/>
                                        </p:tgtEl>
                                        <p:attrNameLst>
                                          <p:attrName>style.visibility</p:attrName>
                                        </p:attrNameLst>
                                      </p:cBhvr>
                                      <p:to>
                                        <p:strVal val="visible"/>
                                      </p:to>
                                    </p:set>
                                    <p:animEffect transition="in" filter="barn(inVertical)">
                                      <p:cBhvr>
                                        <p:cTn id="107" dur="500"/>
                                        <p:tgtEl>
                                          <p:spTgt spid="21"/>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barn(inVertical)">
                                      <p:cBhvr>
                                        <p:cTn id="112" dur="500"/>
                                        <p:tgtEl>
                                          <p:spTgt spid="28"/>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barn(inVertical)">
                                      <p:cBhvr>
                                        <p:cTn id="117" dur="500"/>
                                        <p:tgtEl>
                                          <p:spTgt spid="29"/>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30"/>
                                        </p:tgtEl>
                                        <p:attrNameLst>
                                          <p:attrName>style.visibility</p:attrName>
                                        </p:attrNameLst>
                                      </p:cBhvr>
                                      <p:to>
                                        <p:strVal val="visible"/>
                                      </p:to>
                                    </p:set>
                                    <p:animEffect transition="in" filter="barn(inVertical)">
                                      <p:cBhvr>
                                        <p:cTn id="122" dur="500"/>
                                        <p:tgtEl>
                                          <p:spTgt spid="30"/>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31"/>
                                        </p:tgtEl>
                                        <p:attrNameLst>
                                          <p:attrName>style.visibility</p:attrName>
                                        </p:attrNameLst>
                                      </p:cBhvr>
                                      <p:to>
                                        <p:strVal val="visible"/>
                                      </p:to>
                                    </p:set>
                                    <p:animEffect transition="in" filter="barn(inVertical)">
                                      <p:cBhvr>
                                        <p:cTn id="127" dur="500"/>
                                        <p:tgtEl>
                                          <p:spTgt spid="31"/>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32"/>
                                        </p:tgtEl>
                                        <p:attrNameLst>
                                          <p:attrName>style.visibility</p:attrName>
                                        </p:attrNameLst>
                                      </p:cBhvr>
                                      <p:to>
                                        <p:strVal val="visible"/>
                                      </p:to>
                                    </p:set>
                                    <p:animEffect transition="in" filter="barn(inVertical)">
                                      <p:cBhvr>
                                        <p:cTn id="132" dur="500"/>
                                        <p:tgtEl>
                                          <p:spTgt spid="32"/>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33"/>
                                        </p:tgtEl>
                                        <p:attrNameLst>
                                          <p:attrName>style.visibility</p:attrName>
                                        </p:attrNameLst>
                                      </p:cBhvr>
                                      <p:to>
                                        <p:strVal val="visible"/>
                                      </p:to>
                                    </p:set>
                                    <p:animEffect transition="in" filter="barn(inVertical)">
                                      <p:cBhvr>
                                        <p:cTn id="137" dur="500"/>
                                        <p:tgtEl>
                                          <p:spTgt spid="33"/>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40"/>
                                        </p:tgtEl>
                                        <p:attrNameLst>
                                          <p:attrName>style.visibility</p:attrName>
                                        </p:attrNameLst>
                                      </p:cBhvr>
                                      <p:to>
                                        <p:strVal val="visible"/>
                                      </p:to>
                                    </p:set>
                                    <p:animEffect transition="in" filter="barn(inVertical)">
                                      <p:cBhvr>
                                        <p:cTn id="142" dur="500"/>
                                        <p:tgtEl>
                                          <p:spTgt spid="40"/>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41"/>
                                        </p:tgtEl>
                                        <p:attrNameLst>
                                          <p:attrName>style.visibility</p:attrName>
                                        </p:attrNameLst>
                                      </p:cBhvr>
                                      <p:to>
                                        <p:strVal val="visible"/>
                                      </p:to>
                                    </p:set>
                                    <p:animEffect transition="in" filter="barn(inVertical)">
                                      <p:cBhvr>
                                        <p:cTn id="147" dur="500"/>
                                        <p:tgtEl>
                                          <p:spTgt spid="41"/>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42"/>
                                        </p:tgtEl>
                                        <p:attrNameLst>
                                          <p:attrName>style.visibility</p:attrName>
                                        </p:attrNameLst>
                                      </p:cBhvr>
                                      <p:to>
                                        <p:strVal val="visible"/>
                                      </p:to>
                                    </p:set>
                                    <p:animEffect transition="in" filter="barn(inVertical)">
                                      <p:cBhvr>
                                        <p:cTn id="152" dur="500"/>
                                        <p:tgtEl>
                                          <p:spTgt spid="42"/>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44"/>
                                        </p:tgtEl>
                                        <p:attrNameLst>
                                          <p:attrName>style.visibility</p:attrName>
                                        </p:attrNameLst>
                                      </p:cBhvr>
                                      <p:to>
                                        <p:strVal val="visible"/>
                                      </p:to>
                                    </p:set>
                                    <p:animEffect transition="in" filter="barn(inVertical)">
                                      <p:cBhvr>
                                        <p:cTn id="157" dur="500"/>
                                        <p:tgtEl>
                                          <p:spTgt spid="44"/>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45"/>
                                        </p:tgtEl>
                                        <p:attrNameLst>
                                          <p:attrName>style.visibility</p:attrName>
                                        </p:attrNameLst>
                                      </p:cBhvr>
                                      <p:to>
                                        <p:strVal val="visible"/>
                                      </p:to>
                                    </p:set>
                                    <p:animEffect transition="in" filter="barn(inVertical)">
                                      <p:cBhvr>
                                        <p:cTn id="162" dur="500"/>
                                        <p:tgtEl>
                                          <p:spTgt spid="45"/>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46"/>
                                        </p:tgtEl>
                                        <p:attrNameLst>
                                          <p:attrName>style.visibility</p:attrName>
                                        </p:attrNameLst>
                                      </p:cBhvr>
                                      <p:to>
                                        <p:strVal val="visible"/>
                                      </p:to>
                                    </p:set>
                                    <p:animEffect transition="in" filter="barn(inVertical)">
                                      <p:cBhvr>
                                        <p:cTn id="167" dur="500"/>
                                        <p:tgtEl>
                                          <p:spTgt spid="46"/>
                                        </p:tgtEl>
                                      </p:cBhvr>
                                    </p:animEffec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47"/>
                                        </p:tgtEl>
                                        <p:attrNameLst>
                                          <p:attrName>style.visibility</p:attrName>
                                        </p:attrNameLst>
                                      </p:cBhvr>
                                      <p:to>
                                        <p:strVal val="visible"/>
                                      </p:to>
                                    </p:set>
                                    <p:animEffect transition="in" filter="barn(inVertical)">
                                      <p:cBhvr>
                                        <p:cTn id="172" dur="500"/>
                                        <p:tgtEl>
                                          <p:spTgt spid="47"/>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ntr" presetSubtype="21" fill="hold" grpId="0" nodeType="clickEffect">
                                  <p:stCondLst>
                                    <p:cond delay="0"/>
                                  </p:stCondLst>
                                  <p:childTnLst>
                                    <p:set>
                                      <p:cBhvr>
                                        <p:cTn id="176" dur="1" fill="hold">
                                          <p:stCondLst>
                                            <p:cond delay="0"/>
                                          </p:stCondLst>
                                        </p:cTn>
                                        <p:tgtEl>
                                          <p:spTgt spid="48"/>
                                        </p:tgtEl>
                                        <p:attrNameLst>
                                          <p:attrName>style.visibility</p:attrName>
                                        </p:attrNameLst>
                                      </p:cBhvr>
                                      <p:to>
                                        <p:strVal val="visible"/>
                                      </p:to>
                                    </p:set>
                                    <p:animEffect transition="in" filter="barn(inVertical)">
                                      <p:cBhvr>
                                        <p:cTn id="177" dur="500"/>
                                        <p:tgtEl>
                                          <p:spTgt spid="48"/>
                                        </p:tgtEl>
                                      </p:cBhvr>
                                    </p:animEffect>
                                  </p:childTnLst>
                                </p:cTn>
                              </p:par>
                            </p:childTnLst>
                          </p:cTn>
                        </p:par>
                      </p:childTnLst>
                    </p:cTn>
                  </p:par>
                  <p:par>
                    <p:cTn id="178" fill="hold">
                      <p:stCondLst>
                        <p:cond delay="indefinite"/>
                      </p:stCondLst>
                      <p:childTnLst>
                        <p:par>
                          <p:cTn id="179" fill="hold">
                            <p:stCondLst>
                              <p:cond delay="0"/>
                            </p:stCondLst>
                            <p:childTnLst>
                              <p:par>
                                <p:cTn id="180" presetID="16" presetClass="entr" presetSubtype="21" fill="hold" grpId="0" nodeType="clickEffect">
                                  <p:stCondLst>
                                    <p:cond delay="0"/>
                                  </p:stCondLst>
                                  <p:childTnLst>
                                    <p:set>
                                      <p:cBhvr>
                                        <p:cTn id="181" dur="1" fill="hold">
                                          <p:stCondLst>
                                            <p:cond delay="0"/>
                                          </p:stCondLst>
                                        </p:cTn>
                                        <p:tgtEl>
                                          <p:spTgt spid="34"/>
                                        </p:tgtEl>
                                        <p:attrNameLst>
                                          <p:attrName>style.visibility</p:attrName>
                                        </p:attrNameLst>
                                      </p:cBhvr>
                                      <p:to>
                                        <p:strVal val="visible"/>
                                      </p:to>
                                    </p:set>
                                    <p:animEffect transition="in" filter="barn(inVertical)">
                                      <p:cBhvr>
                                        <p:cTn id="182" dur="500"/>
                                        <p:tgtEl>
                                          <p:spTgt spid="34"/>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35"/>
                                        </p:tgtEl>
                                        <p:attrNameLst>
                                          <p:attrName>style.visibility</p:attrName>
                                        </p:attrNameLst>
                                      </p:cBhvr>
                                      <p:to>
                                        <p:strVal val="visible"/>
                                      </p:to>
                                    </p:set>
                                    <p:animEffect transition="in" filter="barn(inVertical)">
                                      <p:cBhvr>
                                        <p:cTn id="187" dur="500"/>
                                        <p:tgtEl>
                                          <p:spTgt spid="35"/>
                                        </p:tgtEl>
                                      </p:cBhvr>
                                    </p:animEffect>
                                  </p:childTnLst>
                                </p:cTn>
                              </p:par>
                            </p:childTnLst>
                          </p:cTn>
                        </p:par>
                      </p:childTnLst>
                    </p:cTn>
                  </p:par>
                  <p:par>
                    <p:cTn id="188" fill="hold">
                      <p:stCondLst>
                        <p:cond delay="indefinite"/>
                      </p:stCondLst>
                      <p:childTnLst>
                        <p:par>
                          <p:cTn id="189" fill="hold">
                            <p:stCondLst>
                              <p:cond delay="0"/>
                            </p:stCondLst>
                            <p:childTnLst>
                              <p:par>
                                <p:cTn id="190" presetID="16" presetClass="entr" presetSubtype="21" fill="hold" grpId="0" nodeType="clickEffect">
                                  <p:stCondLst>
                                    <p:cond delay="0"/>
                                  </p:stCondLst>
                                  <p:childTnLst>
                                    <p:set>
                                      <p:cBhvr>
                                        <p:cTn id="191" dur="1" fill="hold">
                                          <p:stCondLst>
                                            <p:cond delay="0"/>
                                          </p:stCondLst>
                                        </p:cTn>
                                        <p:tgtEl>
                                          <p:spTgt spid="36"/>
                                        </p:tgtEl>
                                        <p:attrNameLst>
                                          <p:attrName>style.visibility</p:attrName>
                                        </p:attrNameLst>
                                      </p:cBhvr>
                                      <p:to>
                                        <p:strVal val="visible"/>
                                      </p:to>
                                    </p:set>
                                    <p:animEffect transition="in" filter="barn(inVertical)">
                                      <p:cBhvr>
                                        <p:cTn id="192" dur="500"/>
                                        <p:tgtEl>
                                          <p:spTgt spid="36"/>
                                        </p:tgtEl>
                                      </p:cBhvr>
                                    </p:animEffec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37"/>
                                        </p:tgtEl>
                                        <p:attrNameLst>
                                          <p:attrName>style.visibility</p:attrName>
                                        </p:attrNameLst>
                                      </p:cBhvr>
                                      <p:to>
                                        <p:strVal val="visible"/>
                                      </p:to>
                                    </p:set>
                                    <p:animEffect transition="in" filter="barn(inVertical)">
                                      <p:cBhvr>
                                        <p:cTn id="197" dur="500"/>
                                        <p:tgtEl>
                                          <p:spTgt spid="37"/>
                                        </p:tgtEl>
                                      </p:cBhvr>
                                    </p:animEffect>
                                  </p:childTnLst>
                                </p:cTn>
                              </p:par>
                            </p:childTnLst>
                          </p:cTn>
                        </p:par>
                      </p:childTnLst>
                    </p:cTn>
                  </p:par>
                  <p:par>
                    <p:cTn id="198" fill="hold">
                      <p:stCondLst>
                        <p:cond delay="indefinite"/>
                      </p:stCondLst>
                      <p:childTnLst>
                        <p:par>
                          <p:cTn id="199" fill="hold">
                            <p:stCondLst>
                              <p:cond delay="0"/>
                            </p:stCondLst>
                            <p:childTnLst>
                              <p:par>
                                <p:cTn id="200" presetID="16" presetClass="entr" presetSubtype="21" fill="hold" grpId="0" nodeType="clickEffect">
                                  <p:stCondLst>
                                    <p:cond delay="0"/>
                                  </p:stCondLst>
                                  <p:childTnLst>
                                    <p:set>
                                      <p:cBhvr>
                                        <p:cTn id="201" dur="1" fill="hold">
                                          <p:stCondLst>
                                            <p:cond delay="0"/>
                                          </p:stCondLst>
                                        </p:cTn>
                                        <p:tgtEl>
                                          <p:spTgt spid="49"/>
                                        </p:tgtEl>
                                        <p:attrNameLst>
                                          <p:attrName>style.visibility</p:attrName>
                                        </p:attrNameLst>
                                      </p:cBhvr>
                                      <p:to>
                                        <p:strVal val="visible"/>
                                      </p:to>
                                    </p:set>
                                    <p:animEffect transition="in" filter="barn(inVertical)">
                                      <p:cBhvr>
                                        <p:cTn id="202" dur="500"/>
                                        <p:tgtEl>
                                          <p:spTgt spid="49"/>
                                        </p:tgtEl>
                                      </p:cBhvr>
                                    </p:animEffect>
                                  </p:childTnLst>
                                </p:cTn>
                              </p:par>
                            </p:childTnLst>
                          </p:cTn>
                        </p:par>
                      </p:childTnLst>
                    </p:cTn>
                  </p:par>
                  <p:par>
                    <p:cTn id="203" fill="hold">
                      <p:stCondLst>
                        <p:cond delay="indefinite"/>
                      </p:stCondLst>
                      <p:childTnLst>
                        <p:par>
                          <p:cTn id="204" fill="hold">
                            <p:stCondLst>
                              <p:cond delay="0"/>
                            </p:stCondLst>
                            <p:childTnLst>
                              <p:par>
                                <p:cTn id="205" presetID="16" presetClass="entr" presetSubtype="21" fill="hold" grpId="0" nodeType="clickEffect">
                                  <p:stCondLst>
                                    <p:cond delay="0"/>
                                  </p:stCondLst>
                                  <p:childTnLst>
                                    <p:set>
                                      <p:cBhvr>
                                        <p:cTn id="206" dur="1" fill="hold">
                                          <p:stCondLst>
                                            <p:cond delay="0"/>
                                          </p:stCondLst>
                                        </p:cTn>
                                        <p:tgtEl>
                                          <p:spTgt spid="50"/>
                                        </p:tgtEl>
                                        <p:attrNameLst>
                                          <p:attrName>style.visibility</p:attrName>
                                        </p:attrNameLst>
                                      </p:cBhvr>
                                      <p:to>
                                        <p:strVal val="visible"/>
                                      </p:to>
                                    </p:set>
                                    <p:animEffect transition="in" filter="barn(inVertical)">
                                      <p:cBhvr>
                                        <p:cTn id="207" dur="500"/>
                                        <p:tgtEl>
                                          <p:spTgt spid="50"/>
                                        </p:tgtEl>
                                      </p:cBhvr>
                                    </p:animEffect>
                                  </p:childTnLst>
                                </p:cTn>
                              </p:par>
                            </p:childTnLst>
                          </p:cTn>
                        </p:par>
                      </p:childTnLst>
                    </p:cTn>
                  </p:par>
                  <p:par>
                    <p:cTn id="208" fill="hold">
                      <p:stCondLst>
                        <p:cond delay="indefinite"/>
                      </p:stCondLst>
                      <p:childTnLst>
                        <p:par>
                          <p:cTn id="209" fill="hold">
                            <p:stCondLst>
                              <p:cond delay="0"/>
                            </p:stCondLst>
                            <p:childTnLst>
                              <p:par>
                                <p:cTn id="210" presetID="16" presetClass="entr" presetSubtype="21" fill="hold" grpId="0" nodeType="clickEffect">
                                  <p:stCondLst>
                                    <p:cond delay="0"/>
                                  </p:stCondLst>
                                  <p:childTnLst>
                                    <p:set>
                                      <p:cBhvr>
                                        <p:cTn id="211" dur="1" fill="hold">
                                          <p:stCondLst>
                                            <p:cond delay="0"/>
                                          </p:stCondLst>
                                        </p:cTn>
                                        <p:tgtEl>
                                          <p:spTgt spid="51"/>
                                        </p:tgtEl>
                                        <p:attrNameLst>
                                          <p:attrName>style.visibility</p:attrName>
                                        </p:attrNameLst>
                                      </p:cBhvr>
                                      <p:to>
                                        <p:strVal val="visible"/>
                                      </p:to>
                                    </p:set>
                                    <p:animEffect transition="in" filter="barn(inVertical)">
                                      <p:cBhvr>
                                        <p:cTn id="212" dur="500"/>
                                        <p:tgtEl>
                                          <p:spTgt spid="51"/>
                                        </p:tgtEl>
                                      </p:cBhvr>
                                    </p:animEffect>
                                  </p:childTnLst>
                                </p:cTn>
                              </p:par>
                            </p:childTnLst>
                          </p:cTn>
                        </p:par>
                      </p:childTnLst>
                    </p:cTn>
                  </p:par>
                  <p:par>
                    <p:cTn id="213" fill="hold">
                      <p:stCondLst>
                        <p:cond delay="indefinite"/>
                      </p:stCondLst>
                      <p:childTnLst>
                        <p:par>
                          <p:cTn id="214" fill="hold">
                            <p:stCondLst>
                              <p:cond delay="0"/>
                            </p:stCondLst>
                            <p:childTnLst>
                              <p:par>
                                <p:cTn id="215" presetID="16" presetClass="entr" presetSubtype="21" fill="hold" grpId="0" nodeType="clickEffect">
                                  <p:stCondLst>
                                    <p:cond delay="0"/>
                                  </p:stCondLst>
                                  <p:childTnLst>
                                    <p:set>
                                      <p:cBhvr>
                                        <p:cTn id="216" dur="1" fill="hold">
                                          <p:stCondLst>
                                            <p:cond delay="0"/>
                                          </p:stCondLst>
                                        </p:cTn>
                                        <p:tgtEl>
                                          <p:spTgt spid="52"/>
                                        </p:tgtEl>
                                        <p:attrNameLst>
                                          <p:attrName>style.visibility</p:attrName>
                                        </p:attrNameLst>
                                      </p:cBhvr>
                                      <p:to>
                                        <p:strVal val="visible"/>
                                      </p:to>
                                    </p:set>
                                    <p:animEffect transition="in" filter="barn(inVertical)">
                                      <p:cBhvr>
                                        <p:cTn id="217" dur="500"/>
                                        <p:tgtEl>
                                          <p:spTgt spid="52"/>
                                        </p:tgtEl>
                                      </p:cBhvr>
                                    </p:animEffect>
                                  </p:childTnLst>
                                </p:cTn>
                              </p:par>
                            </p:childTnLst>
                          </p:cTn>
                        </p:par>
                      </p:childTnLst>
                    </p:cTn>
                  </p:par>
                  <p:par>
                    <p:cTn id="218" fill="hold">
                      <p:stCondLst>
                        <p:cond delay="indefinite"/>
                      </p:stCondLst>
                      <p:childTnLst>
                        <p:par>
                          <p:cTn id="219" fill="hold">
                            <p:stCondLst>
                              <p:cond delay="0"/>
                            </p:stCondLst>
                            <p:childTnLst>
                              <p:par>
                                <p:cTn id="220" presetID="16" presetClass="entr" presetSubtype="21" fill="hold" grpId="0" nodeType="clickEffect">
                                  <p:stCondLst>
                                    <p:cond delay="0"/>
                                  </p:stCondLst>
                                  <p:childTnLst>
                                    <p:set>
                                      <p:cBhvr>
                                        <p:cTn id="221" dur="1" fill="hold">
                                          <p:stCondLst>
                                            <p:cond delay="0"/>
                                          </p:stCondLst>
                                        </p:cTn>
                                        <p:tgtEl>
                                          <p:spTgt spid="13"/>
                                        </p:tgtEl>
                                        <p:attrNameLst>
                                          <p:attrName>style.visibility</p:attrName>
                                        </p:attrNameLst>
                                      </p:cBhvr>
                                      <p:to>
                                        <p:strVal val="visible"/>
                                      </p:to>
                                    </p:set>
                                    <p:animEffect transition="in" filter="barn(inVertical)">
                                      <p:cBhvr>
                                        <p:cTn id="222" dur="500"/>
                                        <p:tgtEl>
                                          <p:spTgt spid="13"/>
                                        </p:tgtEl>
                                      </p:cBhvr>
                                    </p:animEffect>
                                  </p:childTnLst>
                                </p:cTn>
                              </p:par>
                            </p:childTnLst>
                          </p:cTn>
                        </p:par>
                      </p:childTnLst>
                    </p:cTn>
                  </p:par>
                  <p:par>
                    <p:cTn id="223" fill="hold">
                      <p:stCondLst>
                        <p:cond delay="indefinite"/>
                      </p:stCondLst>
                      <p:childTnLst>
                        <p:par>
                          <p:cTn id="224" fill="hold">
                            <p:stCondLst>
                              <p:cond delay="0"/>
                            </p:stCondLst>
                            <p:childTnLst>
                              <p:par>
                                <p:cTn id="225" presetID="16" presetClass="entr" presetSubtype="21" fill="hold" grpId="0" nodeType="clickEffect">
                                  <p:stCondLst>
                                    <p:cond delay="0"/>
                                  </p:stCondLst>
                                  <p:childTnLst>
                                    <p:set>
                                      <p:cBhvr>
                                        <p:cTn id="226" dur="1" fill="hold">
                                          <p:stCondLst>
                                            <p:cond delay="0"/>
                                          </p:stCondLst>
                                        </p:cTn>
                                        <p:tgtEl>
                                          <p:spTgt spid="53"/>
                                        </p:tgtEl>
                                        <p:attrNameLst>
                                          <p:attrName>style.visibility</p:attrName>
                                        </p:attrNameLst>
                                      </p:cBhvr>
                                      <p:to>
                                        <p:strVal val="visible"/>
                                      </p:to>
                                    </p:set>
                                    <p:animEffect transition="in" filter="barn(inVertical)">
                                      <p:cBhvr>
                                        <p:cTn id="227" dur="500"/>
                                        <p:tgtEl>
                                          <p:spTgt spid="53"/>
                                        </p:tgtEl>
                                      </p:cBhvr>
                                    </p:animEffect>
                                  </p:childTnLst>
                                </p:cTn>
                              </p:par>
                            </p:childTnLst>
                          </p:cTn>
                        </p:par>
                      </p:childTnLst>
                    </p:cTn>
                  </p:par>
                  <p:par>
                    <p:cTn id="228" fill="hold">
                      <p:stCondLst>
                        <p:cond delay="indefinite"/>
                      </p:stCondLst>
                      <p:childTnLst>
                        <p:par>
                          <p:cTn id="229" fill="hold">
                            <p:stCondLst>
                              <p:cond delay="0"/>
                            </p:stCondLst>
                            <p:childTnLst>
                              <p:par>
                                <p:cTn id="230" presetID="16" presetClass="entr" presetSubtype="21" fill="hold" grpId="0" nodeType="clickEffect">
                                  <p:stCondLst>
                                    <p:cond delay="0"/>
                                  </p:stCondLst>
                                  <p:childTnLst>
                                    <p:set>
                                      <p:cBhvr>
                                        <p:cTn id="231" dur="1" fill="hold">
                                          <p:stCondLst>
                                            <p:cond delay="0"/>
                                          </p:stCondLst>
                                        </p:cTn>
                                        <p:tgtEl>
                                          <p:spTgt spid="58"/>
                                        </p:tgtEl>
                                        <p:attrNameLst>
                                          <p:attrName>style.visibility</p:attrName>
                                        </p:attrNameLst>
                                      </p:cBhvr>
                                      <p:to>
                                        <p:strVal val="visible"/>
                                      </p:to>
                                    </p:set>
                                    <p:animEffect transition="in" filter="barn(inVertical)">
                                      <p:cBhvr>
                                        <p:cTn id="232" dur="500"/>
                                        <p:tgtEl>
                                          <p:spTgt spid="58"/>
                                        </p:tgtEl>
                                      </p:cBhvr>
                                    </p:animEffect>
                                  </p:childTnLst>
                                </p:cTn>
                              </p:par>
                            </p:childTnLst>
                          </p:cTn>
                        </p:par>
                      </p:childTnLst>
                    </p:cTn>
                  </p:par>
                  <p:par>
                    <p:cTn id="233" fill="hold">
                      <p:stCondLst>
                        <p:cond delay="indefinite"/>
                      </p:stCondLst>
                      <p:childTnLst>
                        <p:par>
                          <p:cTn id="234" fill="hold">
                            <p:stCondLst>
                              <p:cond delay="0"/>
                            </p:stCondLst>
                            <p:childTnLst>
                              <p:par>
                                <p:cTn id="235" presetID="16" presetClass="entr" presetSubtype="21" fill="hold" grpId="0" nodeType="clickEffect">
                                  <p:stCondLst>
                                    <p:cond delay="0"/>
                                  </p:stCondLst>
                                  <p:childTnLst>
                                    <p:set>
                                      <p:cBhvr>
                                        <p:cTn id="236" dur="1" fill="hold">
                                          <p:stCondLst>
                                            <p:cond delay="0"/>
                                          </p:stCondLst>
                                        </p:cTn>
                                        <p:tgtEl>
                                          <p:spTgt spid="54"/>
                                        </p:tgtEl>
                                        <p:attrNameLst>
                                          <p:attrName>style.visibility</p:attrName>
                                        </p:attrNameLst>
                                      </p:cBhvr>
                                      <p:to>
                                        <p:strVal val="visible"/>
                                      </p:to>
                                    </p:set>
                                    <p:animEffect transition="in" filter="barn(inVertical)">
                                      <p:cBhvr>
                                        <p:cTn id="237" dur="500"/>
                                        <p:tgtEl>
                                          <p:spTgt spid="54"/>
                                        </p:tgtEl>
                                      </p:cBhvr>
                                    </p:animEffect>
                                  </p:childTnLst>
                                </p:cTn>
                              </p:par>
                            </p:childTnLst>
                          </p:cTn>
                        </p:par>
                      </p:childTnLst>
                    </p:cTn>
                  </p:par>
                  <p:par>
                    <p:cTn id="238" fill="hold">
                      <p:stCondLst>
                        <p:cond delay="indefinite"/>
                      </p:stCondLst>
                      <p:childTnLst>
                        <p:par>
                          <p:cTn id="239" fill="hold">
                            <p:stCondLst>
                              <p:cond delay="0"/>
                            </p:stCondLst>
                            <p:childTnLst>
                              <p:par>
                                <p:cTn id="240" presetID="16" presetClass="entr" presetSubtype="21" fill="hold" grpId="0" nodeType="clickEffect">
                                  <p:stCondLst>
                                    <p:cond delay="0"/>
                                  </p:stCondLst>
                                  <p:childTnLst>
                                    <p:set>
                                      <p:cBhvr>
                                        <p:cTn id="241" dur="1" fill="hold">
                                          <p:stCondLst>
                                            <p:cond delay="0"/>
                                          </p:stCondLst>
                                        </p:cTn>
                                        <p:tgtEl>
                                          <p:spTgt spid="55"/>
                                        </p:tgtEl>
                                        <p:attrNameLst>
                                          <p:attrName>style.visibility</p:attrName>
                                        </p:attrNameLst>
                                      </p:cBhvr>
                                      <p:to>
                                        <p:strVal val="visible"/>
                                      </p:to>
                                    </p:set>
                                    <p:animEffect transition="in" filter="barn(inVertical)">
                                      <p:cBhvr>
                                        <p:cTn id="242" dur="500"/>
                                        <p:tgtEl>
                                          <p:spTgt spid="55"/>
                                        </p:tgtEl>
                                      </p:cBhvr>
                                    </p:animEffect>
                                  </p:childTnLst>
                                </p:cTn>
                              </p:par>
                            </p:childTnLst>
                          </p:cTn>
                        </p:par>
                      </p:childTnLst>
                    </p:cTn>
                  </p:par>
                  <p:par>
                    <p:cTn id="243" fill="hold">
                      <p:stCondLst>
                        <p:cond delay="indefinite"/>
                      </p:stCondLst>
                      <p:childTnLst>
                        <p:par>
                          <p:cTn id="244" fill="hold">
                            <p:stCondLst>
                              <p:cond delay="0"/>
                            </p:stCondLst>
                            <p:childTnLst>
                              <p:par>
                                <p:cTn id="245" presetID="16" presetClass="entr" presetSubtype="21" fill="hold" grpId="0" nodeType="clickEffect">
                                  <p:stCondLst>
                                    <p:cond delay="0"/>
                                  </p:stCondLst>
                                  <p:childTnLst>
                                    <p:set>
                                      <p:cBhvr>
                                        <p:cTn id="246" dur="1" fill="hold">
                                          <p:stCondLst>
                                            <p:cond delay="0"/>
                                          </p:stCondLst>
                                        </p:cTn>
                                        <p:tgtEl>
                                          <p:spTgt spid="56"/>
                                        </p:tgtEl>
                                        <p:attrNameLst>
                                          <p:attrName>style.visibility</p:attrName>
                                        </p:attrNameLst>
                                      </p:cBhvr>
                                      <p:to>
                                        <p:strVal val="visible"/>
                                      </p:to>
                                    </p:set>
                                    <p:animEffect transition="in" filter="barn(inVertical)">
                                      <p:cBhvr>
                                        <p:cTn id="247" dur="500"/>
                                        <p:tgtEl>
                                          <p:spTgt spid="56"/>
                                        </p:tgtEl>
                                      </p:cBhvr>
                                    </p:animEffect>
                                  </p:childTnLst>
                                </p:cTn>
                              </p:par>
                            </p:childTnLst>
                          </p:cTn>
                        </p:par>
                      </p:childTnLst>
                    </p:cTn>
                  </p:par>
                  <p:par>
                    <p:cTn id="248" fill="hold">
                      <p:stCondLst>
                        <p:cond delay="indefinite"/>
                      </p:stCondLst>
                      <p:childTnLst>
                        <p:par>
                          <p:cTn id="249" fill="hold">
                            <p:stCondLst>
                              <p:cond delay="0"/>
                            </p:stCondLst>
                            <p:childTnLst>
                              <p:par>
                                <p:cTn id="250" presetID="16" presetClass="entr" presetSubtype="21" fill="hold" grpId="0" nodeType="clickEffect">
                                  <p:stCondLst>
                                    <p:cond delay="0"/>
                                  </p:stCondLst>
                                  <p:childTnLst>
                                    <p:set>
                                      <p:cBhvr>
                                        <p:cTn id="251" dur="1" fill="hold">
                                          <p:stCondLst>
                                            <p:cond delay="0"/>
                                          </p:stCondLst>
                                        </p:cTn>
                                        <p:tgtEl>
                                          <p:spTgt spid="57"/>
                                        </p:tgtEl>
                                        <p:attrNameLst>
                                          <p:attrName>style.visibility</p:attrName>
                                        </p:attrNameLst>
                                      </p:cBhvr>
                                      <p:to>
                                        <p:strVal val="visible"/>
                                      </p:to>
                                    </p:set>
                                    <p:animEffect transition="in" filter="barn(inVertical)">
                                      <p:cBhvr>
                                        <p:cTn id="252" dur="500"/>
                                        <p:tgtEl>
                                          <p:spTgt spid="57"/>
                                        </p:tgtEl>
                                      </p:cBhvr>
                                    </p:animEffect>
                                  </p:childTnLst>
                                </p:cTn>
                              </p:par>
                            </p:childTnLst>
                          </p:cTn>
                        </p:par>
                      </p:childTnLst>
                    </p:cTn>
                  </p:par>
                  <p:par>
                    <p:cTn id="253" fill="hold">
                      <p:stCondLst>
                        <p:cond delay="indefinite"/>
                      </p:stCondLst>
                      <p:childTnLst>
                        <p:par>
                          <p:cTn id="254" fill="hold">
                            <p:stCondLst>
                              <p:cond delay="0"/>
                            </p:stCondLst>
                            <p:childTnLst>
                              <p:par>
                                <p:cTn id="255" presetID="16" presetClass="entr" presetSubtype="21" fill="hold" grpId="0" nodeType="clickEffect">
                                  <p:stCondLst>
                                    <p:cond delay="0"/>
                                  </p:stCondLst>
                                  <p:childTnLst>
                                    <p:set>
                                      <p:cBhvr>
                                        <p:cTn id="256" dur="1" fill="hold">
                                          <p:stCondLst>
                                            <p:cond delay="0"/>
                                          </p:stCondLst>
                                        </p:cTn>
                                        <p:tgtEl>
                                          <p:spTgt spid="59"/>
                                        </p:tgtEl>
                                        <p:attrNameLst>
                                          <p:attrName>style.visibility</p:attrName>
                                        </p:attrNameLst>
                                      </p:cBhvr>
                                      <p:to>
                                        <p:strVal val="visible"/>
                                      </p:to>
                                    </p:set>
                                    <p:animEffect transition="in" filter="barn(inVertical)">
                                      <p:cBhvr>
                                        <p:cTn id="257" dur="500"/>
                                        <p:tgtEl>
                                          <p:spTgt spid="59"/>
                                        </p:tgtEl>
                                      </p:cBhvr>
                                    </p:animEffect>
                                  </p:childTnLst>
                                </p:cTn>
                              </p:par>
                            </p:childTnLst>
                          </p:cTn>
                        </p:par>
                      </p:childTnLst>
                    </p:cTn>
                  </p:par>
                  <p:par>
                    <p:cTn id="258" fill="hold">
                      <p:stCondLst>
                        <p:cond delay="indefinite"/>
                      </p:stCondLst>
                      <p:childTnLst>
                        <p:par>
                          <p:cTn id="259" fill="hold">
                            <p:stCondLst>
                              <p:cond delay="0"/>
                            </p:stCondLst>
                            <p:childTnLst>
                              <p:par>
                                <p:cTn id="260" presetID="16" presetClass="entr" presetSubtype="21" fill="hold" grpId="0" nodeType="clickEffect">
                                  <p:stCondLst>
                                    <p:cond delay="0"/>
                                  </p:stCondLst>
                                  <p:childTnLst>
                                    <p:set>
                                      <p:cBhvr>
                                        <p:cTn id="261" dur="1" fill="hold">
                                          <p:stCondLst>
                                            <p:cond delay="0"/>
                                          </p:stCondLst>
                                        </p:cTn>
                                        <p:tgtEl>
                                          <p:spTgt spid="60"/>
                                        </p:tgtEl>
                                        <p:attrNameLst>
                                          <p:attrName>style.visibility</p:attrName>
                                        </p:attrNameLst>
                                      </p:cBhvr>
                                      <p:to>
                                        <p:strVal val="visible"/>
                                      </p:to>
                                    </p:set>
                                    <p:animEffect transition="in" filter="barn(inVertical)">
                                      <p:cBhvr>
                                        <p:cTn id="262" dur="500"/>
                                        <p:tgtEl>
                                          <p:spTgt spid="60"/>
                                        </p:tgtEl>
                                      </p:cBhvr>
                                    </p:animEffect>
                                  </p:childTnLst>
                                </p:cTn>
                              </p:par>
                            </p:childTnLst>
                          </p:cTn>
                        </p:par>
                      </p:childTnLst>
                    </p:cTn>
                  </p:par>
                  <p:par>
                    <p:cTn id="263" fill="hold">
                      <p:stCondLst>
                        <p:cond delay="indefinite"/>
                      </p:stCondLst>
                      <p:childTnLst>
                        <p:par>
                          <p:cTn id="264" fill="hold">
                            <p:stCondLst>
                              <p:cond delay="0"/>
                            </p:stCondLst>
                            <p:childTnLst>
                              <p:par>
                                <p:cTn id="265" presetID="16" presetClass="entr" presetSubtype="21" fill="hold" grpId="0" nodeType="clickEffect">
                                  <p:stCondLst>
                                    <p:cond delay="0"/>
                                  </p:stCondLst>
                                  <p:childTnLst>
                                    <p:set>
                                      <p:cBhvr>
                                        <p:cTn id="266" dur="1" fill="hold">
                                          <p:stCondLst>
                                            <p:cond delay="0"/>
                                          </p:stCondLst>
                                        </p:cTn>
                                        <p:tgtEl>
                                          <p:spTgt spid="11"/>
                                        </p:tgtEl>
                                        <p:attrNameLst>
                                          <p:attrName>style.visibility</p:attrName>
                                        </p:attrNameLst>
                                      </p:cBhvr>
                                      <p:to>
                                        <p:strVal val="visible"/>
                                      </p:to>
                                    </p:set>
                                    <p:animEffect transition="in" filter="barn(inVertical)">
                                      <p:cBhvr>
                                        <p:cTn id="267" dur="500"/>
                                        <p:tgtEl>
                                          <p:spTgt spid="11"/>
                                        </p:tgtEl>
                                      </p:cBhvr>
                                    </p:animEffect>
                                  </p:childTnLst>
                                </p:cTn>
                              </p:par>
                            </p:childTnLst>
                          </p:cTn>
                        </p:par>
                      </p:childTnLst>
                    </p:cTn>
                  </p:par>
                  <p:par>
                    <p:cTn id="268" fill="hold">
                      <p:stCondLst>
                        <p:cond delay="indefinite"/>
                      </p:stCondLst>
                      <p:childTnLst>
                        <p:par>
                          <p:cTn id="269" fill="hold">
                            <p:stCondLst>
                              <p:cond delay="0"/>
                            </p:stCondLst>
                            <p:childTnLst>
                              <p:par>
                                <p:cTn id="270" presetID="16" presetClass="entr" presetSubtype="21" fill="hold" grpId="0" nodeType="clickEffect">
                                  <p:stCondLst>
                                    <p:cond delay="0"/>
                                  </p:stCondLst>
                                  <p:childTnLst>
                                    <p:set>
                                      <p:cBhvr>
                                        <p:cTn id="271" dur="1" fill="hold">
                                          <p:stCondLst>
                                            <p:cond delay="0"/>
                                          </p:stCondLst>
                                        </p:cTn>
                                        <p:tgtEl>
                                          <p:spTgt spid="62"/>
                                        </p:tgtEl>
                                        <p:attrNameLst>
                                          <p:attrName>style.visibility</p:attrName>
                                        </p:attrNameLst>
                                      </p:cBhvr>
                                      <p:to>
                                        <p:strVal val="visible"/>
                                      </p:to>
                                    </p:set>
                                    <p:animEffect transition="in" filter="barn(inVertical)">
                                      <p:cBhvr>
                                        <p:cTn id="272" dur="500"/>
                                        <p:tgtEl>
                                          <p:spTgt spid="62"/>
                                        </p:tgtEl>
                                      </p:cBhvr>
                                    </p:animEffect>
                                  </p:childTnLst>
                                </p:cTn>
                              </p:par>
                            </p:childTnLst>
                          </p:cTn>
                        </p:par>
                      </p:childTnLst>
                    </p:cTn>
                  </p:par>
                  <p:par>
                    <p:cTn id="273" fill="hold">
                      <p:stCondLst>
                        <p:cond delay="indefinite"/>
                      </p:stCondLst>
                      <p:childTnLst>
                        <p:par>
                          <p:cTn id="274" fill="hold">
                            <p:stCondLst>
                              <p:cond delay="0"/>
                            </p:stCondLst>
                            <p:childTnLst>
                              <p:par>
                                <p:cTn id="275" presetID="16" presetClass="entr" presetSubtype="21" fill="hold" grpId="0" nodeType="clickEffect">
                                  <p:stCondLst>
                                    <p:cond delay="0"/>
                                  </p:stCondLst>
                                  <p:childTnLst>
                                    <p:set>
                                      <p:cBhvr>
                                        <p:cTn id="276" dur="1" fill="hold">
                                          <p:stCondLst>
                                            <p:cond delay="0"/>
                                          </p:stCondLst>
                                        </p:cTn>
                                        <p:tgtEl>
                                          <p:spTgt spid="61"/>
                                        </p:tgtEl>
                                        <p:attrNameLst>
                                          <p:attrName>style.visibility</p:attrName>
                                        </p:attrNameLst>
                                      </p:cBhvr>
                                      <p:to>
                                        <p:strVal val="visible"/>
                                      </p:to>
                                    </p:set>
                                    <p:animEffect transition="in" filter="barn(inVertical)">
                                      <p:cBhvr>
                                        <p:cTn id="27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22" grpId="0"/>
      <p:bldP spid="23" grpId="0"/>
      <p:bldP spid="24" grpId="0"/>
      <p:bldP spid="25" grpId="0"/>
      <p:bldP spid="26" grpId="0"/>
      <p:bldP spid="27" grpId="0"/>
      <p:bldP spid="16" grpId="0"/>
      <p:bldP spid="17" grpId="0"/>
      <p:bldP spid="18" grpId="0"/>
      <p:bldP spid="20" grpId="0"/>
      <p:bldP spid="21" grpId="0"/>
      <p:bldP spid="28" grpId="0"/>
      <p:bldP spid="29" grpId="0"/>
      <p:bldP spid="30" grpId="0"/>
      <p:bldP spid="31" grpId="0"/>
      <p:bldP spid="32" grpId="0"/>
      <p:bldP spid="33" grpId="0"/>
      <p:bldP spid="40" grpId="0"/>
      <p:bldP spid="41" grpId="0"/>
      <p:bldP spid="42" grpId="0"/>
      <p:bldP spid="44" grpId="0"/>
      <p:bldP spid="45" grpId="0"/>
      <p:bldP spid="46" grpId="0"/>
      <p:bldP spid="47" grpId="0"/>
      <p:bldP spid="48" grpId="0"/>
      <p:bldP spid="34" grpId="0"/>
      <p:bldP spid="35" grpId="0"/>
      <p:bldP spid="36" grpId="0"/>
      <p:bldP spid="37" grpId="0"/>
      <p:bldP spid="49" grpId="0"/>
      <p:bldP spid="50" grpId="0"/>
      <p:bldP spid="51" grpId="0"/>
      <p:bldP spid="52" grpId="0"/>
      <p:bldP spid="53" grpId="0"/>
      <p:bldP spid="58" grpId="0"/>
      <p:bldP spid="54" grpId="0"/>
      <p:bldP spid="55" grpId="0"/>
      <p:bldP spid="56" grpId="0"/>
      <p:bldP spid="57" grpId="0"/>
      <p:bldP spid="59" grpId="0"/>
      <p:bldP spid="60" grpId="0"/>
      <p:bldP spid="61" grpId="0"/>
      <p:bldP spid="6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16950" y="457863"/>
            <a:ext cx="11801856" cy="1754326"/>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b="1" dirty="0" err="1"/>
              <a:t>Bài</a:t>
            </a:r>
            <a:r>
              <a:rPr lang="en-US" b="1" dirty="0"/>
              <a:t> 5:</a:t>
            </a:r>
            <a:r>
              <a:rPr lang="en-US" dirty="0"/>
              <a:t> </a:t>
            </a:r>
            <a:r>
              <a:rPr lang="en-US" dirty="0" err="1"/>
              <a:t>Trên</a:t>
            </a:r>
            <a:r>
              <a:rPr lang="en-US" dirty="0"/>
              <a:t> </a:t>
            </a:r>
            <a:r>
              <a:rPr lang="en-US" dirty="0" err="1"/>
              <a:t>một</a:t>
            </a:r>
            <a:r>
              <a:rPr lang="en-US" dirty="0"/>
              <a:t> </a:t>
            </a:r>
            <a:r>
              <a:rPr lang="en-US" dirty="0" err="1"/>
              <a:t>bàn</a:t>
            </a:r>
            <a:r>
              <a:rPr lang="en-US" dirty="0"/>
              <a:t> </a:t>
            </a:r>
            <a:r>
              <a:rPr lang="en-US" dirty="0" err="1"/>
              <a:t>là</a:t>
            </a:r>
            <a:r>
              <a:rPr lang="en-US" dirty="0"/>
              <a:t> </a:t>
            </a:r>
            <a:r>
              <a:rPr lang="en-US" dirty="0" err="1"/>
              <a:t>có</a:t>
            </a:r>
            <a:r>
              <a:rPr lang="en-US" dirty="0"/>
              <a:t> </a:t>
            </a:r>
            <a:r>
              <a:rPr lang="en-US" dirty="0" err="1"/>
              <a:t>ghi</a:t>
            </a:r>
            <a:r>
              <a:rPr lang="en-US" dirty="0"/>
              <a:t> </a:t>
            </a:r>
            <a:r>
              <a:rPr lang="en-US" dirty="0">
                <a:solidFill>
                  <a:srgbClr val="FF0000"/>
                </a:solidFill>
              </a:rPr>
              <a:t>110V – 550W </a:t>
            </a:r>
            <a:r>
              <a:rPr lang="en-US" dirty="0" err="1"/>
              <a:t>và</a:t>
            </a:r>
            <a:r>
              <a:rPr lang="en-US" dirty="0"/>
              <a:t> </a:t>
            </a:r>
            <a:r>
              <a:rPr lang="en-US" dirty="0" err="1"/>
              <a:t>trên</a:t>
            </a:r>
            <a:r>
              <a:rPr lang="en-US" dirty="0"/>
              <a:t> </a:t>
            </a:r>
            <a:r>
              <a:rPr lang="en-US" dirty="0" err="1"/>
              <a:t>một</a:t>
            </a:r>
            <a:r>
              <a:rPr lang="en-US" dirty="0"/>
              <a:t> </a:t>
            </a:r>
            <a:r>
              <a:rPr lang="en-US" dirty="0" err="1"/>
              <a:t>bóng</a:t>
            </a:r>
            <a:r>
              <a:rPr lang="en-US" dirty="0"/>
              <a:t> </a:t>
            </a:r>
            <a:r>
              <a:rPr lang="en-US" dirty="0" err="1"/>
              <a:t>đèn</a:t>
            </a:r>
            <a:r>
              <a:rPr lang="en-US" dirty="0"/>
              <a:t> </a:t>
            </a:r>
            <a:r>
              <a:rPr lang="en-US" dirty="0" err="1"/>
              <a:t>dây</a:t>
            </a:r>
            <a:r>
              <a:rPr lang="en-US" dirty="0"/>
              <a:t> </a:t>
            </a:r>
            <a:r>
              <a:rPr lang="en-US" dirty="0" err="1"/>
              <a:t>tóc</a:t>
            </a:r>
            <a:r>
              <a:rPr lang="en-US" dirty="0"/>
              <a:t> </a:t>
            </a:r>
            <a:r>
              <a:rPr lang="en-US" dirty="0" err="1"/>
              <a:t>có</a:t>
            </a:r>
            <a:r>
              <a:rPr lang="en-US" dirty="0"/>
              <a:t> </a:t>
            </a:r>
            <a:r>
              <a:rPr lang="en-US" dirty="0" err="1"/>
              <a:t>ghi</a:t>
            </a:r>
            <a:r>
              <a:rPr lang="en-US" dirty="0"/>
              <a:t> </a:t>
            </a:r>
            <a:r>
              <a:rPr lang="en-US" dirty="0">
                <a:solidFill>
                  <a:srgbClr val="FF0000"/>
                </a:solidFill>
              </a:rPr>
              <a:t>110V – 40W</a:t>
            </a:r>
          </a:p>
          <a:p>
            <a:r>
              <a:rPr lang="en-US" dirty="0"/>
              <a:t>a) </a:t>
            </a:r>
            <a:r>
              <a:rPr lang="en-US" dirty="0" err="1"/>
              <a:t>Tính</a:t>
            </a:r>
            <a:r>
              <a:rPr lang="en-US" dirty="0"/>
              <a:t> </a:t>
            </a:r>
            <a:r>
              <a:rPr lang="en-US" dirty="0" err="1">
                <a:solidFill>
                  <a:srgbClr val="FF0000"/>
                </a:solidFill>
              </a:rPr>
              <a:t>điện</a:t>
            </a:r>
            <a:r>
              <a:rPr lang="en-US" dirty="0">
                <a:solidFill>
                  <a:srgbClr val="FF0000"/>
                </a:solidFill>
              </a:rPr>
              <a:t> </a:t>
            </a:r>
            <a:r>
              <a:rPr lang="en-US" dirty="0" err="1">
                <a:solidFill>
                  <a:srgbClr val="FF0000"/>
                </a:solidFill>
              </a:rPr>
              <a:t>trở</a:t>
            </a:r>
            <a:r>
              <a:rPr lang="en-US" dirty="0">
                <a:solidFill>
                  <a:srgbClr val="FF0000"/>
                </a:solidFill>
              </a:rPr>
              <a:t> </a:t>
            </a:r>
            <a:r>
              <a:rPr lang="en-US" dirty="0" err="1"/>
              <a:t>của</a:t>
            </a:r>
            <a:r>
              <a:rPr lang="en-US" dirty="0"/>
              <a:t> </a:t>
            </a:r>
            <a:r>
              <a:rPr lang="en-US" dirty="0" err="1"/>
              <a:t>bàn</a:t>
            </a:r>
            <a:r>
              <a:rPr lang="en-US" dirty="0"/>
              <a:t> </a:t>
            </a:r>
            <a:r>
              <a:rPr lang="en-US" dirty="0" err="1"/>
              <a:t>là</a:t>
            </a:r>
            <a:r>
              <a:rPr lang="en-US" dirty="0"/>
              <a:t> </a:t>
            </a:r>
            <a:r>
              <a:rPr lang="en-US" dirty="0" err="1"/>
              <a:t>và</a:t>
            </a:r>
            <a:r>
              <a:rPr lang="en-US" dirty="0"/>
              <a:t> </a:t>
            </a:r>
            <a:r>
              <a:rPr lang="en-US" dirty="0" err="1"/>
              <a:t>bóng</a:t>
            </a:r>
            <a:r>
              <a:rPr lang="en-US" dirty="0"/>
              <a:t> </a:t>
            </a:r>
            <a:r>
              <a:rPr lang="en-US" dirty="0" err="1"/>
              <a:t>đèn</a:t>
            </a:r>
            <a:r>
              <a:rPr lang="en-US" dirty="0"/>
              <a:t> </a:t>
            </a:r>
            <a:r>
              <a:rPr lang="en-US" dirty="0" err="1"/>
              <a:t>khi</a:t>
            </a:r>
            <a:r>
              <a:rPr lang="en-US" dirty="0"/>
              <a:t> </a:t>
            </a:r>
            <a:r>
              <a:rPr lang="en-US" dirty="0" err="1"/>
              <a:t>chúng</a:t>
            </a:r>
            <a:r>
              <a:rPr lang="en-US" dirty="0"/>
              <a:t> </a:t>
            </a:r>
            <a:r>
              <a:rPr lang="en-US" dirty="0" err="1"/>
              <a:t>hoạt</a:t>
            </a:r>
            <a:r>
              <a:rPr lang="en-US" dirty="0"/>
              <a:t> </a:t>
            </a:r>
            <a:r>
              <a:rPr lang="en-US" dirty="0" err="1"/>
              <a:t>động</a:t>
            </a:r>
            <a:r>
              <a:rPr lang="en-US" dirty="0"/>
              <a:t> </a:t>
            </a:r>
            <a:r>
              <a:rPr lang="en-US" dirty="0" err="1"/>
              <a:t>bình</a:t>
            </a:r>
            <a:r>
              <a:rPr lang="en-US" dirty="0"/>
              <a:t> </a:t>
            </a:r>
            <a:r>
              <a:rPr lang="en-US" dirty="0" err="1"/>
              <a:t>thường</a:t>
            </a:r>
            <a:r>
              <a:rPr lang="en-US" dirty="0"/>
              <a:t>.</a:t>
            </a:r>
          </a:p>
          <a:p>
            <a:r>
              <a:rPr lang="en-US" dirty="0"/>
              <a:t>b) </a:t>
            </a:r>
            <a:r>
              <a:rPr lang="en-US" dirty="0" err="1"/>
              <a:t>Có</a:t>
            </a:r>
            <a:r>
              <a:rPr lang="en-US" dirty="0"/>
              <a:t> </a:t>
            </a:r>
            <a:r>
              <a:rPr lang="en-US" dirty="0" err="1"/>
              <a:t>thể</a:t>
            </a:r>
            <a:r>
              <a:rPr lang="en-US" dirty="0"/>
              <a:t> </a:t>
            </a:r>
            <a:r>
              <a:rPr lang="en-US" dirty="0" err="1"/>
              <a:t>mắc</a:t>
            </a:r>
            <a:r>
              <a:rPr lang="en-US" dirty="0"/>
              <a:t> </a:t>
            </a:r>
            <a:r>
              <a:rPr lang="en-US" dirty="0" err="1"/>
              <a:t>nối</a:t>
            </a:r>
            <a:r>
              <a:rPr lang="en-US" dirty="0"/>
              <a:t> </a:t>
            </a:r>
            <a:r>
              <a:rPr lang="en-US" dirty="0" err="1"/>
              <a:t>tiếp</a:t>
            </a:r>
            <a:r>
              <a:rPr lang="en-US" dirty="0"/>
              <a:t> </a:t>
            </a:r>
            <a:r>
              <a:rPr lang="en-US" dirty="0" err="1"/>
              <a:t>bàn</a:t>
            </a:r>
            <a:r>
              <a:rPr lang="en-US" dirty="0"/>
              <a:t> </a:t>
            </a:r>
            <a:r>
              <a:rPr lang="en-US" dirty="0" err="1"/>
              <a:t>là</a:t>
            </a:r>
            <a:r>
              <a:rPr lang="en-US" dirty="0"/>
              <a:t> </a:t>
            </a:r>
            <a:r>
              <a:rPr lang="en-US" dirty="0" err="1"/>
              <a:t>và</a:t>
            </a:r>
            <a:r>
              <a:rPr lang="en-US" dirty="0"/>
              <a:t> </a:t>
            </a:r>
            <a:r>
              <a:rPr lang="en-US" dirty="0" err="1"/>
              <a:t>bóng</a:t>
            </a:r>
            <a:r>
              <a:rPr lang="en-US" dirty="0"/>
              <a:t> </a:t>
            </a:r>
            <a:r>
              <a:rPr lang="en-US" dirty="0" err="1"/>
              <a:t>đèn</a:t>
            </a:r>
            <a:r>
              <a:rPr lang="en-US" dirty="0"/>
              <a:t> </a:t>
            </a:r>
            <a:r>
              <a:rPr lang="en-US" dirty="0" err="1"/>
              <a:t>này</a:t>
            </a:r>
            <a:r>
              <a:rPr lang="en-US" dirty="0"/>
              <a:t> </a:t>
            </a:r>
            <a:r>
              <a:rPr lang="en-US" dirty="0" err="1"/>
              <a:t>vào</a:t>
            </a:r>
            <a:r>
              <a:rPr lang="en-US" dirty="0"/>
              <a:t> </a:t>
            </a:r>
            <a:r>
              <a:rPr lang="en-US" dirty="0" err="1"/>
              <a:t>hiệu</a:t>
            </a:r>
            <a:r>
              <a:rPr lang="en-US" dirty="0"/>
              <a:t> </a:t>
            </a:r>
            <a:r>
              <a:rPr lang="en-US" dirty="0" err="1"/>
              <a:t>điện</a:t>
            </a:r>
            <a:r>
              <a:rPr lang="en-US" dirty="0"/>
              <a:t> </a:t>
            </a:r>
            <a:r>
              <a:rPr lang="en-US" dirty="0" err="1"/>
              <a:t>thế</a:t>
            </a:r>
            <a:r>
              <a:rPr lang="en-US" dirty="0"/>
              <a:t> 220V </a:t>
            </a:r>
            <a:r>
              <a:rPr lang="en-US" dirty="0" err="1"/>
              <a:t>được</a:t>
            </a:r>
            <a:r>
              <a:rPr lang="en-US" dirty="0"/>
              <a:t> </a:t>
            </a:r>
            <a:r>
              <a:rPr lang="en-US" dirty="0" err="1"/>
              <a:t>không</a:t>
            </a:r>
            <a:r>
              <a:rPr lang="en-US" dirty="0"/>
              <a:t>? </a:t>
            </a:r>
            <a:r>
              <a:rPr lang="en-US" dirty="0" err="1"/>
              <a:t>Vì</a:t>
            </a:r>
            <a:r>
              <a:rPr lang="en-US" dirty="0"/>
              <a:t> </a:t>
            </a:r>
            <a:r>
              <a:rPr lang="en-US" dirty="0" err="1"/>
              <a:t>sao</a:t>
            </a:r>
            <a:r>
              <a:rPr lang="en-US" dirty="0"/>
              <a:t>? Cho </a:t>
            </a:r>
            <a:r>
              <a:rPr lang="en-US" dirty="0" err="1"/>
              <a:t>rằng</a:t>
            </a:r>
            <a:r>
              <a:rPr lang="en-US" dirty="0"/>
              <a:t> </a:t>
            </a:r>
            <a:r>
              <a:rPr lang="en-US" dirty="0" err="1"/>
              <a:t>điện</a:t>
            </a:r>
            <a:r>
              <a:rPr lang="en-US" dirty="0"/>
              <a:t> </a:t>
            </a:r>
            <a:r>
              <a:rPr lang="en-US" dirty="0" err="1"/>
              <a:t>trở</a:t>
            </a:r>
            <a:r>
              <a:rPr lang="en-US" dirty="0"/>
              <a:t> </a:t>
            </a:r>
            <a:r>
              <a:rPr lang="en-US" dirty="0" err="1"/>
              <a:t>của</a:t>
            </a:r>
            <a:r>
              <a:rPr lang="en-US" dirty="0"/>
              <a:t> </a:t>
            </a:r>
            <a:r>
              <a:rPr lang="en-US" dirty="0" err="1"/>
              <a:t>bàn</a:t>
            </a:r>
            <a:r>
              <a:rPr lang="en-US" dirty="0"/>
              <a:t> </a:t>
            </a:r>
            <a:r>
              <a:rPr lang="en-US" dirty="0" err="1"/>
              <a:t>là</a:t>
            </a:r>
            <a:r>
              <a:rPr lang="en-US" dirty="0"/>
              <a:t> </a:t>
            </a:r>
            <a:r>
              <a:rPr lang="en-US" dirty="0" err="1"/>
              <a:t>và</a:t>
            </a:r>
            <a:r>
              <a:rPr lang="en-US" dirty="0"/>
              <a:t> </a:t>
            </a:r>
            <a:r>
              <a:rPr lang="en-US" dirty="0" err="1"/>
              <a:t>bóng</a:t>
            </a:r>
            <a:r>
              <a:rPr lang="en-US" dirty="0"/>
              <a:t> </a:t>
            </a:r>
            <a:r>
              <a:rPr lang="en-US" dirty="0" err="1"/>
              <a:t>đèn</a:t>
            </a:r>
            <a:r>
              <a:rPr lang="en-US" dirty="0"/>
              <a:t> </a:t>
            </a:r>
            <a:r>
              <a:rPr lang="en-US" dirty="0" err="1"/>
              <a:t>có</a:t>
            </a:r>
            <a:r>
              <a:rPr lang="en-US" dirty="0"/>
              <a:t> </a:t>
            </a:r>
            <a:r>
              <a:rPr lang="en-US" dirty="0" err="1"/>
              <a:t>giá</a:t>
            </a:r>
            <a:r>
              <a:rPr lang="en-US" dirty="0"/>
              <a:t> </a:t>
            </a:r>
            <a:r>
              <a:rPr lang="en-US" dirty="0" err="1"/>
              <a:t>trị</a:t>
            </a:r>
            <a:r>
              <a:rPr lang="en-US" dirty="0"/>
              <a:t> </a:t>
            </a:r>
            <a:r>
              <a:rPr lang="en-US" dirty="0" err="1"/>
              <a:t>đã</a:t>
            </a:r>
            <a:r>
              <a:rPr lang="en-US" dirty="0"/>
              <a:t> </a:t>
            </a:r>
            <a:r>
              <a:rPr lang="en-US" dirty="0" err="1"/>
              <a:t>tính</a:t>
            </a:r>
            <a:r>
              <a:rPr lang="en-US" dirty="0"/>
              <a:t> ở </a:t>
            </a:r>
            <a:r>
              <a:rPr lang="en-US" dirty="0" err="1"/>
              <a:t>câu</a:t>
            </a:r>
            <a:r>
              <a:rPr lang="en-US" dirty="0"/>
              <a:t> a)</a:t>
            </a:r>
          </a:p>
          <a:p>
            <a:r>
              <a:rPr lang="en-US" dirty="0"/>
              <a:t>c) </a:t>
            </a:r>
            <a:r>
              <a:rPr lang="en-US" dirty="0" err="1"/>
              <a:t>Có</a:t>
            </a:r>
            <a:r>
              <a:rPr lang="en-US" dirty="0"/>
              <a:t> </a:t>
            </a:r>
            <a:r>
              <a:rPr lang="en-US" dirty="0" err="1"/>
              <a:t>thể</a:t>
            </a:r>
            <a:r>
              <a:rPr lang="en-US" dirty="0"/>
              <a:t> </a:t>
            </a:r>
            <a:r>
              <a:rPr lang="en-US" dirty="0" err="1"/>
              <a:t>mắc</a:t>
            </a:r>
            <a:r>
              <a:rPr lang="en-US" dirty="0"/>
              <a:t> </a:t>
            </a:r>
            <a:r>
              <a:rPr lang="en-US" dirty="0" err="1"/>
              <a:t>nối</a:t>
            </a:r>
            <a:r>
              <a:rPr lang="en-US" dirty="0"/>
              <a:t> </a:t>
            </a:r>
            <a:r>
              <a:rPr lang="en-US" dirty="0" err="1"/>
              <a:t>tiếp</a:t>
            </a:r>
            <a:r>
              <a:rPr lang="en-US" dirty="0"/>
              <a:t> </a:t>
            </a:r>
            <a:r>
              <a:rPr lang="en-US" dirty="0" err="1"/>
              <a:t>hai</a:t>
            </a:r>
            <a:r>
              <a:rPr lang="en-US" dirty="0"/>
              <a:t> </a:t>
            </a:r>
            <a:r>
              <a:rPr lang="en-US" dirty="0" err="1"/>
              <a:t>dụng</a:t>
            </a:r>
            <a:r>
              <a:rPr lang="en-US" dirty="0"/>
              <a:t> </a:t>
            </a:r>
            <a:r>
              <a:rPr lang="en-US" dirty="0" err="1"/>
              <a:t>cụ</a:t>
            </a:r>
            <a:r>
              <a:rPr lang="en-US" dirty="0"/>
              <a:t> </a:t>
            </a:r>
            <a:r>
              <a:rPr lang="en-US" dirty="0" err="1"/>
              <a:t>này</a:t>
            </a:r>
            <a:r>
              <a:rPr lang="en-US" dirty="0"/>
              <a:t> </a:t>
            </a:r>
            <a:r>
              <a:rPr lang="en-US" dirty="0" err="1"/>
              <a:t>vào</a:t>
            </a:r>
            <a:r>
              <a:rPr lang="en-US" dirty="0"/>
              <a:t> </a:t>
            </a:r>
            <a:r>
              <a:rPr lang="en-US" dirty="0" err="1"/>
              <a:t>hiệu</a:t>
            </a:r>
            <a:r>
              <a:rPr lang="en-US" dirty="0"/>
              <a:t> </a:t>
            </a:r>
            <a:r>
              <a:rPr lang="en-US" dirty="0" err="1"/>
              <a:t>điện</a:t>
            </a:r>
            <a:r>
              <a:rPr lang="en-US" dirty="0"/>
              <a:t> </a:t>
            </a:r>
            <a:r>
              <a:rPr lang="en-US" dirty="0" err="1"/>
              <a:t>thế</a:t>
            </a:r>
            <a:r>
              <a:rPr lang="en-US" dirty="0"/>
              <a:t> </a:t>
            </a:r>
            <a:r>
              <a:rPr lang="en-US" dirty="0" err="1"/>
              <a:t>lớn</a:t>
            </a:r>
            <a:r>
              <a:rPr lang="en-US" dirty="0"/>
              <a:t> </a:t>
            </a:r>
            <a:r>
              <a:rPr lang="en-US" dirty="0" err="1"/>
              <a:t>nhất</a:t>
            </a:r>
            <a:r>
              <a:rPr lang="en-US" dirty="0"/>
              <a:t> </a:t>
            </a:r>
            <a:r>
              <a:rPr lang="en-US" dirty="0" err="1"/>
              <a:t>là</a:t>
            </a:r>
            <a:r>
              <a:rPr lang="en-US" dirty="0"/>
              <a:t> </a:t>
            </a:r>
            <a:r>
              <a:rPr lang="en-US" dirty="0" err="1"/>
              <a:t>bao</a:t>
            </a:r>
            <a:r>
              <a:rPr lang="en-US" dirty="0"/>
              <a:t> </a:t>
            </a:r>
            <a:r>
              <a:rPr lang="en-US" dirty="0" err="1"/>
              <a:t>nhiêu</a:t>
            </a:r>
            <a:r>
              <a:rPr lang="en-US" dirty="0"/>
              <a:t> </a:t>
            </a:r>
            <a:r>
              <a:rPr lang="en-US" dirty="0" err="1"/>
              <a:t>để</a:t>
            </a:r>
            <a:r>
              <a:rPr lang="en-US" dirty="0"/>
              <a:t> </a:t>
            </a:r>
            <a:r>
              <a:rPr lang="en-US" dirty="0" err="1"/>
              <a:t>chúng</a:t>
            </a:r>
            <a:r>
              <a:rPr lang="en-US" dirty="0"/>
              <a:t> </a:t>
            </a:r>
            <a:r>
              <a:rPr lang="en-US" dirty="0" err="1"/>
              <a:t>không</a:t>
            </a:r>
            <a:r>
              <a:rPr lang="en-US" dirty="0"/>
              <a:t> </a:t>
            </a:r>
            <a:r>
              <a:rPr lang="en-US" dirty="0" err="1"/>
              <a:t>bị</a:t>
            </a:r>
            <a:r>
              <a:rPr lang="en-US" dirty="0"/>
              <a:t> </a:t>
            </a:r>
            <a:r>
              <a:rPr lang="en-US" dirty="0" err="1"/>
              <a:t>hỏng</a:t>
            </a:r>
            <a:r>
              <a:rPr lang="en-US" dirty="0"/>
              <a:t>? </a:t>
            </a:r>
            <a:r>
              <a:rPr lang="en-US" dirty="0" err="1"/>
              <a:t>Tính</a:t>
            </a:r>
            <a:r>
              <a:rPr lang="en-US" dirty="0"/>
              <a:t> </a:t>
            </a:r>
            <a:r>
              <a:rPr lang="en-US" dirty="0" err="1"/>
              <a:t>công</a:t>
            </a:r>
            <a:r>
              <a:rPr lang="en-US" dirty="0"/>
              <a:t> </a:t>
            </a:r>
            <a:r>
              <a:rPr lang="en-US" dirty="0" err="1"/>
              <a:t>suất</a:t>
            </a:r>
            <a:r>
              <a:rPr lang="en-US" dirty="0"/>
              <a:t> </a:t>
            </a:r>
            <a:r>
              <a:rPr lang="en-US" dirty="0" err="1"/>
              <a:t>của</a:t>
            </a:r>
            <a:r>
              <a:rPr lang="en-US" dirty="0"/>
              <a:t> </a:t>
            </a:r>
            <a:r>
              <a:rPr lang="en-US" dirty="0" err="1"/>
              <a:t>mỗi</a:t>
            </a:r>
            <a:r>
              <a:rPr lang="en-US" dirty="0"/>
              <a:t> </a:t>
            </a:r>
            <a:r>
              <a:rPr lang="en-US" dirty="0" err="1"/>
              <a:t>dụng</a:t>
            </a:r>
            <a:r>
              <a:rPr lang="en-US" dirty="0"/>
              <a:t> </a:t>
            </a:r>
            <a:r>
              <a:rPr lang="en-US" dirty="0" err="1"/>
              <a:t>cụ</a:t>
            </a:r>
            <a:r>
              <a:rPr lang="en-US" dirty="0"/>
              <a:t> </a:t>
            </a:r>
            <a:r>
              <a:rPr lang="en-US" dirty="0" err="1"/>
              <a:t>khi</a:t>
            </a:r>
            <a:r>
              <a:rPr lang="en-US" dirty="0"/>
              <a:t> </a:t>
            </a:r>
            <a:r>
              <a:rPr lang="en-US" dirty="0" err="1"/>
              <a:t>đó</a:t>
            </a:r>
            <a:r>
              <a:rPr lang="en-US" dirty="0"/>
              <a:t>.</a:t>
            </a:r>
          </a:p>
        </p:txBody>
      </p:sp>
      <p:sp>
        <p:nvSpPr>
          <p:cNvPr id="113717" name="Text Box 53"/>
          <p:cNvSpPr txBox="1">
            <a:spLocks noChangeArrowheads="1"/>
          </p:cNvSpPr>
          <p:nvPr/>
        </p:nvSpPr>
        <p:spPr bwMode="auto">
          <a:xfrm>
            <a:off x="197778" y="2229515"/>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a:solidFill>
                  <a:srgbClr val="0000CC"/>
                </a:solidFill>
                <a:latin typeface="Times New Roman" panose="02020603050405020304" pitchFamily="18" charset="0"/>
              </a:rPr>
              <a:t>Tóm tắt:</a:t>
            </a:r>
          </a:p>
        </p:txBody>
      </p:sp>
      <p:sp>
        <p:nvSpPr>
          <p:cNvPr id="38" name="Text Box 5"/>
          <p:cNvSpPr txBox="1">
            <a:spLocks noChangeArrowheads="1"/>
          </p:cNvSpPr>
          <p:nvPr/>
        </p:nvSpPr>
        <p:spPr bwMode="auto">
          <a:xfrm>
            <a:off x="5057209" y="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2041397" y="2287719"/>
            <a:ext cx="31565" cy="448493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012064" y="218058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54472" y="2362446"/>
            <a:ext cx="13281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550/110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9815" y="5758224"/>
            <a:ext cx="3545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1" u="none" strike="noStrike" cap="none" normalizeH="0" baseline="0" dirty="0" smtClean="0">
                <a:ln>
                  <a:noFill/>
                </a:ln>
                <a:solidFill>
                  <a:srgbClr val="0070C0"/>
                </a:solidFill>
                <a:effectLst/>
              </a:rPr>
              <a:t>  </a:t>
            </a:r>
            <a:r>
              <a:rPr kumimoji="0" lang="en-US" altLang="en-US" i="1" u="none" strike="noStrike" cap="none" normalizeH="0" baseline="0" dirty="0" smtClean="0">
                <a:ln>
                  <a:noFill/>
                </a:ln>
                <a:solidFill>
                  <a:srgbClr val="0070C0"/>
                </a:solidFill>
                <a:effectLst/>
                <a:latin typeface="Arial" panose="020B0604020202020204" pitchFamily="34" charset="0"/>
              </a:rPr>
              <a:t> </a:t>
            </a: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6" name="Rectangle 5"/>
          <p:cNvSpPr/>
          <p:nvPr/>
        </p:nvSpPr>
        <p:spPr>
          <a:xfrm>
            <a:off x="158497" y="2630338"/>
            <a:ext cx="1965592" cy="3416320"/>
          </a:xfrm>
          <a:prstGeom prst="rect">
            <a:avLst/>
          </a:prstGeom>
        </p:spPr>
        <p:txBody>
          <a:bodyPr wrap="square">
            <a:spAutoFit/>
          </a:bodyPr>
          <a:lstStyle/>
          <a:p>
            <a:pPr marL="30480" marR="30480" algn="just"/>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đm1</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110V</a:t>
            </a: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đm1</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550W </a:t>
            </a: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110V</a:t>
            </a:r>
            <a:endPar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40W ;</a:t>
            </a:r>
            <a:endParaRPr lang="en-US"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a)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R</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R</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endParaRPr lang="en-US"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b) Đ nt BL</a:t>
            </a: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U=220V</a:t>
            </a: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0070C0"/>
                </a:solidFill>
                <a:latin typeface="Arial" panose="020B0604020202020204" pitchFamily="34" charset="0"/>
                <a:ea typeface="Times New Roman" panose="02020603050405020304" pitchFamily="18" charset="0"/>
                <a:cs typeface="Times New Roman" panose="02020603050405020304" pitchFamily="18" charset="0"/>
              </a:rPr>
              <a:t>có</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0070C0"/>
                </a:solidFill>
                <a:latin typeface="Arial" panose="020B0604020202020204" pitchFamily="34" charset="0"/>
                <a:ea typeface="Times New Roman" panose="02020603050405020304" pitchFamily="18" charset="0"/>
                <a:cs typeface="Times New Roman" panose="02020603050405020304" pitchFamily="18" charset="0"/>
              </a:rPr>
              <a:t>được</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err="1">
                <a:solidFill>
                  <a:srgbClr val="0070C0"/>
                </a:solidFill>
                <a:latin typeface="Arial" panose="020B0604020202020204" pitchFamily="34" charset="0"/>
                <a:ea typeface="Times New Roman" panose="02020603050405020304" pitchFamily="18" charset="0"/>
                <a:cs typeface="Times New Roman" panose="02020603050405020304" pitchFamily="18" charset="0"/>
              </a:rPr>
              <a:t>không</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endParaRPr lang="en-US"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c</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 nt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BL; </a:t>
            </a: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max</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p>
          <a:p>
            <a:pPr marL="30480" marR="30480" algn="just"/>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BL</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p>
          <a:p>
            <a:pPr marL="30480" marR="30480" algn="just"/>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a:t>
            </a:r>
            <a:endParaRPr lang="en-US"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p:cNvCxnSpPr/>
          <p:nvPr/>
        </p:nvCxnSpPr>
        <p:spPr>
          <a:xfrm>
            <a:off x="7069423" y="2316005"/>
            <a:ext cx="31565" cy="4484937"/>
          </a:xfrm>
          <a:prstGeom prst="line">
            <a:avLst/>
          </a:prstGeom>
          <a:ln w="38100"/>
        </p:spPr>
        <p:style>
          <a:lnRef idx="1">
            <a:schemeClr val="dk1"/>
          </a:lnRef>
          <a:fillRef idx="0">
            <a:schemeClr val="dk1"/>
          </a:fillRef>
          <a:effectRef idx="0">
            <a:schemeClr val="dk1"/>
          </a:effectRef>
          <a:fontRef idx="minor">
            <a:schemeClr val="tx1"/>
          </a:fontRef>
        </p:style>
      </p:cxnSp>
      <p:sp>
        <p:nvSpPr>
          <p:cNvPr id="7" name="Rectangle 4"/>
          <p:cNvSpPr>
            <a:spLocks noChangeArrowheads="1"/>
          </p:cNvSpPr>
          <p:nvPr/>
        </p:nvSpPr>
        <p:spPr bwMode="auto">
          <a:xfrm>
            <a:off x="2010792" y="2616803"/>
            <a:ext cx="27267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a</a:t>
            </a: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 Điện trở của b</a:t>
            </a:r>
            <a:r>
              <a:rPr kumimoji="0" lang="en-US" altLang="en-US" i="1" u="none" strike="noStrike" cap="none" normalizeH="0" baseline="0" dirty="0" smtClean="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n </a:t>
            </a: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l</a:t>
            </a:r>
            <a:r>
              <a:rPr kumimoji="0" lang="en-US" altLang="en-US" i="1" u="none" strike="noStrike" cap="none" normalizeH="0" baseline="0" dirty="0" smtClean="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i="1" u="none" strike="noStrike" cap="none" normalizeH="0" baseline="0" dirty="0" smtClean="0">
              <a:ln>
                <a:noFill/>
              </a:ln>
              <a:solidFill>
                <a:srgbClr val="0070C0"/>
              </a:solidFill>
              <a:effectLst/>
              <a:latin typeface="Arial" panose="020B0604020202020204" pitchFamily="34" charset="0"/>
            </a:endParaRPr>
          </a:p>
        </p:txBody>
      </p:sp>
      <p:sp>
        <p:nvSpPr>
          <p:cNvPr id="8" name="Rectangle 5"/>
          <p:cNvSpPr>
            <a:spLocks noChangeArrowheads="1"/>
          </p:cNvSpPr>
          <p:nvPr/>
        </p:nvSpPr>
        <p:spPr bwMode="auto">
          <a:xfrm>
            <a:off x="1985951" y="3075106"/>
            <a:ext cx="22403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Điện </a:t>
            </a: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trở của </a:t>
            </a: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đ</a:t>
            </a:r>
            <a:r>
              <a:rPr kumimoji="0" lang="en-US" altLang="en-US" i="1" u="none" strike="noStrike" cap="none" normalizeH="0" baseline="0" dirty="0" smtClean="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è</a:t>
            </a: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n là</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a:t>
            </a:r>
            <a:endParaRPr kumimoji="0" lang="en-US" altLang="en-US" i="1" u="none" strike="noStrike" cap="none" normalizeH="0" baseline="0" dirty="0" smtClean="0">
              <a:ln>
                <a:noFill/>
              </a:ln>
              <a:solidFill>
                <a:srgbClr val="0070C0"/>
              </a:solidFill>
              <a:effectLst/>
              <a:latin typeface="Arial" panose="020B0604020202020204" pitchFamily="34" charset="0"/>
            </a:endParaRPr>
          </a:p>
        </p:txBody>
      </p:sp>
      <p:sp>
        <p:nvSpPr>
          <p:cNvPr id="11" name="Rectangle 6"/>
          <p:cNvSpPr>
            <a:spLocks noChangeArrowheads="1"/>
          </p:cNvSpPr>
          <p:nvPr/>
        </p:nvSpPr>
        <p:spPr bwMode="auto">
          <a:xfrm>
            <a:off x="2010792" y="3536710"/>
            <a:ext cx="1874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i="1"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b)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nt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2 </a:t>
            </a:r>
            <a:endParaRPr lang="en-US" altLang="en-US" i="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endParaRPr>
          </a:p>
        </p:txBody>
      </p:sp>
      <mc:AlternateContent xmlns:mc="http://schemas.openxmlformats.org/markup-compatibility/2006">
        <mc:Choice xmlns:a14="http://schemas.microsoft.com/office/drawing/2010/main" Requires="a14">
          <p:sp>
            <p:nvSpPr>
              <p:cNvPr id="21" name="Rectangle 20"/>
              <p:cNvSpPr/>
              <p:nvPr/>
            </p:nvSpPr>
            <p:spPr>
              <a:xfrm>
                <a:off x="4246224" y="2508841"/>
                <a:ext cx="1501082" cy="582082"/>
              </a:xfrm>
              <a:prstGeom prst="rect">
                <a:avLst/>
              </a:prstGeom>
            </p:spPr>
            <p:txBody>
              <a:bodyPr wrap="square">
                <a:spAutoFit/>
              </a:bodyPr>
              <a:lstStyle/>
              <a:p>
                <a14:m>
                  <m:oMath xmlns:m="http://schemas.openxmlformats.org/officeDocument/2006/math">
                    <m:sSub>
                      <m:sSubPr>
                        <m:ctrlPr>
                          <a:rPr lang="en-US" altLang="vi-VN" i="1" dirty="0" smtClean="0">
                            <a:solidFill>
                              <a:srgbClr val="0070C0"/>
                            </a:solidFill>
                            <a:latin typeface="Cambria Math" panose="02040503050406030204" pitchFamily="18" charset="0"/>
                          </a:rPr>
                        </m:ctrlPr>
                      </m:sSubPr>
                      <m:e>
                        <m:r>
                          <a:rPr lang="en-US" altLang="vi-VN" b="0" i="1" dirty="0" smtClean="0">
                            <a:solidFill>
                              <a:srgbClr val="0070C0"/>
                            </a:solidFill>
                            <a:latin typeface="Cambria Math" panose="02040503050406030204" pitchFamily="18" charset="0"/>
                          </a:rPr>
                          <m:t>𝑅</m:t>
                        </m:r>
                      </m:e>
                      <m:sub>
                        <m:r>
                          <a:rPr lang="en-US" altLang="vi-VN" b="0" i="1" dirty="0" smtClean="0">
                            <a:solidFill>
                              <a:srgbClr val="0070C0"/>
                            </a:solidFill>
                            <a:latin typeface="Cambria Math" panose="02040503050406030204" pitchFamily="18" charset="0"/>
                          </a:rPr>
                          <m:t>1</m:t>
                        </m:r>
                      </m:sub>
                    </m:sSub>
                  </m:oMath>
                </a14:m>
                <a:r>
                  <a:rPr lang="en-US" altLang="vi-VN" i="1" dirty="0" smtClean="0">
                    <a:solidFill>
                      <a:srgbClr val="0070C0"/>
                    </a:solidFill>
                    <a:latin typeface=".VnTime" panose="020B7200000000000000" pitchFamily="34" charset="0"/>
                  </a:rPr>
                  <a:t>= </a:t>
                </a:r>
                <a14:m>
                  <m:oMath xmlns:m="http://schemas.openxmlformats.org/officeDocument/2006/math">
                    <m:f>
                      <m:fPr>
                        <m:ctrlPr>
                          <a:rPr lang="en-US" altLang="vi-VN" i="1">
                            <a:solidFill>
                              <a:srgbClr val="0070C0"/>
                            </a:solidFill>
                            <a:latin typeface="Cambria Math" panose="02040503050406030204" pitchFamily="18" charset="0"/>
                          </a:rPr>
                        </m:ctrlPr>
                      </m:fPr>
                      <m:num>
                        <m:sSubSup>
                          <m:sSubSupPr>
                            <m:ctrlPr>
                              <a:rPr lang="en-US" altLang="vi-VN" i="1" smtClean="0">
                                <a:solidFill>
                                  <a:srgbClr val="0070C0"/>
                                </a:solidFill>
                                <a:latin typeface="Cambria Math" panose="02040503050406030204" pitchFamily="18" charset="0"/>
                              </a:rPr>
                            </m:ctrlPr>
                          </m:sSubSupPr>
                          <m:e>
                            <m:r>
                              <a:rPr lang="en-US" altLang="vi-VN" b="0" i="1" smtClean="0">
                                <a:solidFill>
                                  <a:srgbClr val="0070C0"/>
                                </a:solidFill>
                                <a:latin typeface="Cambria Math" panose="02040503050406030204" pitchFamily="18" charset="0"/>
                              </a:rPr>
                              <m:t>𝑈</m:t>
                            </m:r>
                          </m:e>
                          <m:sub>
                            <m:r>
                              <a:rPr lang="en-US" altLang="vi-VN" b="0" i="1" smtClean="0">
                                <a:solidFill>
                                  <a:srgbClr val="0070C0"/>
                                </a:solidFill>
                                <a:latin typeface="Cambria Math" panose="02040503050406030204" pitchFamily="18" charset="0"/>
                              </a:rPr>
                              <m:t>đ</m:t>
                            </m:r>
                            <m:r>
                              <a:rPr lang="en-US" altLang="vi-VN" b="0" i="1" smtClean="0">
                                <a:solidFill>
                                  <a:srgbClr val="0070C0"/>
                                </a:solidFill>
                                <a:latin typeface="Cambria Math" panose="02040503050406030204" pitchFamily="18" charset="0"/>
                              </a:rPr>
                              <m:t>𝑚</m:t>
                            </m:r>
                            <m:r>
                              <a:rPr lang="en-US" altLang="vi-VN" b="0" i="1" smtClean="0">
                                <a:solidFill>
                                  <a:srgbClr val="0070C0"/>
                                </a:solidFill>
                                <a:latin typeface="Cambria Math" panose="02040503050406030204" pitchFamily="18" charset="0"/>
                              </a:rPr>
                              <m:t>1</m:t>
                            </m:r>
                          </m:sub>
                          <m:sup>
                            <m:r>
                              <a:rPr lang="en-US" altLang="vi-VN" b="0" i="1" smtClean="0">
                                <a:solidFill>
                                  <a:srgbClr val="0070C0"/>
                                </a:solidFill>
                                <a:latin typeface="Cambria Math" panose="02040503050406030204" pitchFamily="18" charset="0"/>
                              </a:rPr>
                              <m:t>2</m:t>
                            </m:r>
                          </m:sup>
                        </m:sSubSup>
                      </m:num>
                      <m:den>
                        <m:sSub>
                          <m:sSubPr>
                            <m:ctrlPr>
                              <a:rPr lang="en-US" altLang="vi-VN" i="1" dirty="0" smtClean="0">
                                <a:solidFill>
                                  <a:srgbClr val="0070C0"/>
                                </a:solidFill>
                                <a:latin typeface="Cambria Math" panose="02040503050406030204" pitchFamily="18" charset="0"/>
                              </a:rPr>
                            </m:ctrlPr>
                          </m:sSubPr>
                          <m:e>
                            <m:r>
                              <m:rPr>
                                <m:nor/>
                              </m:rPr>
                              <a:rPr lang="en-US" altLang="vi-VN" i="1" dirty="0">
                                <a:solidFill>
                                  <a:srgbClr val="0070C0"/>
                                </a:solidFill>
                                <a:latin typeface="VNI-Script" pitchFamily="2" charset="0"/>
                              </a:rPr>
                              <m:t>P</m:t>
                            </m:r>
                          </m:e>
                          <m:sub>
                            <m:r>
                              <a:rPr lang="en-US" altLang="vi-VN" b="0" i="1" dirty="0" smtClean="0">
                                <a:solidFill>
                                  <a:srgbClr val="0070C0"/>
                                </a:solidFill>
                                <a:latin typeface="Cambria Math" panose="02040503050406030204" pitchFamily="18" charset="0"/>
                              </a:rPr>
                              <m:t>đ</m:t>
                            </m:r>
                            <m:r>
                              <a:rPr lang="en-US" altLang="vi-VN" b="0" i="1" dirty="0" smtClean="0">
                                <a:solidFill>
                                  <a:srgbClr val="0070C0"/>
                                </a:solidFill>
                                <a:latin typeface="Cambria Math" panose="02040503050406030204" pitchFamily="18" charset="0"/>
                              </a:rPr>
                              <m:t>𝑚</m:t>
                            </m:r>
                            <m:r>
                              <a:rPr lang="en-US" altLang="vi-VN" b="0" i="1" dirty="0" smtClean="0">
                                <a:solidFill>
                                  <a:srgbClr val="0070C0"/>
                                </a:solidFill>
                                <a:latin typeface="Cambria Math" panose="02040503050406030204" pitchFamily="18" charset="0"/>
                              </a:rPr>
                              <m:t>1</m:t>
                            </m:r>
                          </m:sub>
                        </m:sSub>
                      </m:den>
                    </m:f>
                  </m:oMath>
                </a14:m>
                <a:endParaRPr lang="vi-VN" i="1" dirty="0">
                  <a:solidFill>
                    <a:srgbClr val="0070C0"/>
                  </a:solidFill>
                </a:endParaRPr>
              </a:p>
            </p:txBody>
          </p:sp>
        </mc:Choice>
        <mc:Fallback>
          <p:sp>
            <p:nvSpPr>
              <p:cNvPr id="21" name="Rectangle 20"/>
              <p:cNvSpPr>
                <a:spLocks noRot="1" noChangeAspect="1" noMove="1" noResize="1" noEditPoints="1" noAdjustHandles="1" noChangeArrowheads="1" noChangeShapeType="1" noTextEdit="1"/>
              </p:cNvSpPr>
              <p:nvPr/>
            </p:nvSpPr>
            <p:spPr>
              <a:xfrm>
                <a:off x="4246224" y="2508841"/>
                <a:ext cx="1501082" cy="582082"/>
              </a:xfrm>
              <a:prstGeom prst="rect">
                <a:avLst/>
              </a:prstGeom>
              <a:blipFill>
                <a:blip r:embed="rId2"/>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2" name="Rectangle 21"/>
              <p:cNvSpPr/>
              <p:nvPr/>
            </p:nvSpPr>
            <p:spPr>
              <a:xfrm>
                <a:off x="3072379" y="4413625"/>
                <a:ext cx="474810" cy="489814"/>
              </a:xfrm>
              <a:prstGeom prst="rect">
                <a:avLst/>
              </a:prstGeom>
            </p:spPr>
            <p:txBody>
              <a:bodyPr wrap="none">
                <a:spAutoFit/>
              </a:bodyPr>
              <a:lstStyle/>
              <a:p>
                <a:r>
                  <a:rPr lang="en-US" altLang="vi-VN" i="1" dirty="0" smtClean="0">
                    <a:solidFill>
                      <a:srgbClr val="0070C0"/>
                    </a:solidFill>
                  </a:rPr>
                  <a:t>= </a:t>
                </a:r>
                <a14:m>
                  <m:oMath xmlns:m="http://schemas.openxmlformats.org/officeDocument/2006/math">
                    <m:f>
                      <m:fPr>
                        <m:ctrlPr>
                          <a:rPr lang="en-US" altLang="vi-VN" i="1" smtClean="0">
                            <a:solidFill>
                              <a:srgbClr val="0070C0"/>
                            </a:solidFill>
                            <a:latin typeface="Cambria Math" panose="02040503050406030204" pitchFamily="18" charset="0"/>
                          </a:rPr>
                        </m:ctrlPr>
                      </m:fPr>
                      <m:num>
                        <m:r>
                          <a:rPr lang="en-US" altLang="vi-VN" b="0" i="1" smtClean="0">
                            <a:solidFill>
                              <a:srgbClr val="0070C0"/>
                            </a:solidFill>
                            <a:latin typeface="Cambria Math" panose="02040503050406030204" pitchFamily="18" charset="0"/>
                          </a:rPr>
                          <m:t>𝑈</m:t>
                        </m:r>
                      </m:num>
                      <m:den>
                        <m:r>
                          <a:rPr lang="en-US" altLang="vi-VN" b="0" i="1" smtClean="0">
                            <a:solidFill>
                              <a:srgbClr val="0070C0"/>
                            </a:solidFill>
                            <a:latin typeface="Cambria Math" panose="02040503050406030204" pitchFamily="18" charset="0"/>
                          </a:rPr>
                          <m:t>𝑅</m:t>
                        </m:r>
                      </m:den>
                    </m:f>
                  </m:oMath>
                </a14:m>
                <a:endParaRPr lang="vi-VN" i="1" dirty="0">
                  <a:solidFill>
                    <a:srgbClr val="0070C0"/>
                  </a:solidFill>
                </a:endParaRPr>
              </a:p>
            </p:txBody>
          </p:sp>
        </mc:Choice>
        <mc:Fallback>
          <p:sp>
            <p:nvSpPr>
              <p:cNvPr id="22" name="Rectangle 21"/>
              <p:cNvSpPr>
                <a:spLocks noRot="1" noChangeAspect="1" noMove="1" noResize="1" noEditPoints="1" noAdjustHandles="1" noChangeArrowheads="1" noChangeShapeType="1" noTextEdit="1"/>
              </p:cNvSpPr>
              <p:nvPr/>
            </p:nvSpPr>
            <p:spPr>
              <a:xfrm>
                <a:off x="3072379" y="4413625"/>
                <a:ext cx="474810" cy="489814"/>
              </a:xfrm>
              <a:prstGeom prst="rect">
                <a:avLst/>
              </a:prstGeom>
              <a:blipFill>
                <a:blip r:embed="rId3"/>
                <a:stretch>
                  <a:fillRect l="-10256" b="-750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3" name="Rectangle 22"/>
              <p:cNvSpPr/>
              <p:nvPr/>
            </p:nvSpPr>
            <p:spPr>
              <a:xfrm>
                <a:off x="6017878" y="2621678"/>
                <a:ext cx="1143947"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vi-VN" b="0" i="1" smtClean="0">
                          <a:solidFill>
                            <a:srgbClr val="0070C0"/>
                          </a:solidFill>
                          <a:latin typeface="Cambria Math" panose="02040503050406030204" pitchFamily="18" charset="0"/>
                        </a:rPr>
                        <m:t>=</m:t>
                      </m:r>
                      <m:r>
                        <a:rPr lang="en-US" altLang="vi-VN" b="0" i="1" smtClean="0">
                          <a:solidFill>
                            <a:srgbClr val="0070C0"/>
                          </a:solidFill>
                          <a:latin typeface="Cambria Math" panose="02040503050406030204" pitchFamily="18" charset="0"/>
                        </a:rPr>
                        <m:t>22</m:t>
                      </m:r>
                      <m:r>
                        <a:rPr lang="en-US" altLang="vi-VN" b="0" i="1" smtClean="0">
                          <a:solidFill>
                            <a:srgbClr val="0070C0"/>
                          </a:solidFill>
                          <a:latin typeface="Cambria Math" panose="02040503050406030204" pitchFamily="18" charset="0"/>
                        </a:rPr>
                        <m:t> (Ω)</m:t>
                      </m:r>
                    </m:oMath>
                  </m:oMathPara>
                </a14:m>
                <a:endParaRPr lang="vi-VN" i="1" dirty="0">
                  <a:solidFill>
                    <a:srgbClr val="0070C0"/>
                  </a:solidFill>
                </a:endParaRPr>
              </a:p>
            </p:txBody>
          </p:sp>
        </mc:Choice>
        <mc:Fallback>
          <p:sp>
            <p:nvSpPr>
              <p:cNvPr id="23" name="Rectangle 22"/>
              <p:cNvSpPr>
                <a:spLocks noRot="1" noChangeAspect="1" noMove="1" noResize="1" noEditPoints="1" noAdjustHandles="1" noChangeArrowheads="1" noChangeShapeType="1" noTextEdit="1"/>
              </p:cNvSpPr>
              <p:nvPr/>
            </p:nvSpPr>
            <p:spPr>
              <a:xfrm>
                <a:off x="6017878" y="2621678"/>
                <a:ext cx="1143947" cy="369332"/>
              </a:xfrm>
              <a:prstGeom prst="rect">
                <a:avLst/>
              </a:prstGeom>
              <a:blipFill>
                <a:blip r:embed="rId4"/>
                <a:stretch>
                  <a:fillRect b="-1475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4" name="Rectangle 23"/>
              <p:cNvSpPr/>
              <p:nvPr/>
            </p:nvSpPr>
            <p:spPr>
              <a:xfrm>
                <a:off x="3966871" y="2987743"/>
                <a:ext cx="1647403" cy="582082"/>
              </a:xfrm>
              <a:prstGeom prst="rect">
                <a:avLst/>
              </a:prstGeom>
            </p:spPr>
            <p:txBody>
              <a:bodyPr wrap="square">
                <a:spAutoFit/>
              </a:bodyPr>
              <a:lstStyle/>
              <a:p>
                <a14:m>
                  <m:oMath xmlns:m="http://schemas.openxmlformats.org/officeDocument/2006/math">
                    <m:sSub>
                      <m:sSubPr>
                        <m:ctrlPr>
                          <a:rPr lang="en-US" altLang="vi-VN" i="1" dirty="0" smtClean="0">
                            <a:solidFill>
                              <a:srgbClr val="0070C0"/>
                            </a:solidFill>
                            <a:latin typeface="Cambria Math" panose="02040503050406030204" pitchFamily="18" charset="0"/>
                          </a:rPr>
                        </m:ctrlPr>
                      </m:sSubPr>
                      <m:e>
                        <m:r>
                          <a:rPr lang="en-US" altLang="vi-VN" b="0" i="1" dirty="0" smtClean="0">
                            <a:solidFill>
                              <a:srgbClr val="0070C0"/>
                            </a:solidFill>
                            <a:latin typeface="Cambria Math" panose="02040503050406030204" pitchFamily="18" charset="0"/>
                          </a:rPr>
                          <m:t> </m:t>
                        </m:r>
                        <m:r>
                          <a:rPr lang="en-US" altLang="vi-VN" b="0" i="1" dirty="0" smtClean="0">
                            <a:solidFill>
                              <a:srgbClr val="0070C0"/>
                            </a:solidFill>
                            <a:latin typeface="Cambria Math" panose="02040503050406030204" pitchFamily="18" charset="0"/>
                          </a:rPr>
                          <m:t>𝑅</m:t>
                        </m:r>
                      </m:e>
                      <m:sub>
                        <m:r>
                          <a:rPr lang="en-US" altLang="vi-VN" b="0" i="1" dirty="0" smtClean="0">
                            <a:solidFill>
                              <a:srgbClr val="0070C0"/>
                            </a:solidFill>
                            <a:latin typeface="Cambria Math" panose="02040503050406030204" pitchFamily="18" charset="0"/>
                          </a:rPr>
                          <m:t>2</m:t>
                        </m:r>
                      </m:sub>
                    </m:sSub>
                  </m:oMath>
                </a14:m>
                <a:r>
                  <a:rPr lang="en-US" altLang="vi-VN" i="1" dirty="0" smtClean="0">
                    <a:solidFill>
                      <a:srgbClr val="0070C0"/>
                    </a:solidFill>
                    <a:latin typeface=".VnTime" panose="020B7200000000000000" pitchFamily="34" charset="0"/>
                  </a:rPr>
                  <a:t>= </a:t>
                </a:r>
                <a14:m>
                  <m:oMath xmlns:m="http://schemas.openxmlformats.org/officeDocument/2006/math">
                    <m:f>
                      <m:fPr>
                        <m:ctrlPr>
                          <a:rPr lang="en-US" altLang="vi-VN" i="1">
                            <a:solidFill>
                              <a:srgbClr val="0070C0"/>
                            </a:solidFill>
                            <a:latin typeface="Cambria Math" panose="02040503050406030204" pitchFamily="18" charset="0"/>
                          </a:rPr>
                        </m:ctrlPr>
                      </m:fPr>
                      <m:num>
                        <m:sSubSup>
                          <m:sSubSupPr>
                            <m:ctrlPr>
                              <a:rPr lang="en-US" altLang="vi-VN" i="1" smtClean="0">
                                <a:solidFill>
                                  <a:srgbClr val="0070C0"/>
                                </a:solidFill>
                                <a:latin typeface="Cambria Math" panose="02040503050406030204" pitchFamily="18" charset="0"/>
                              </a:rPr>
                            </m:ctrlPr>
                          </m:sSubSupPr>
                          <m:e>
                            <m:r>
                              <a:rPr lang="en-US" altLang="vi-VN" b="0" i="1" smtClean="0">
                                <a:solidFill>
                                  <a:srgbClr val="0070C0"/>
                                </a:solidFill>
                                <a:latin typeface="Cambria Math" panose="02040503050406030204" pitchFamily="18" charset="0"/>
                              </a:rPr>
                              <m:t>𝑈</m:t>
                            </m:r>
                          </m:e>
                          <m:sub>
                            <m:r>
                              <a:rPr lang="en-US" altLang="vi-VN" b="0" i="1" smtClean="0">
                                <a:solidFill>
                                  <a:srgbClr val="0070C0"/>
                                </a:solidFill>
                                <a:latin typeface="Cambria Math" panose="02040503050406030204" pitchFamily="18" charset="0"/>
                              </a:rPr>
                              <m:t>đ</m:t>
                            </m:r>
                            <m:r>
                              <a:rPr lang="en-US" altLang="vi-VN" b="0" i="1" smtClean="0">
                                <a:solidFill>
                                  <a:srgbClr val="0070C0"/>
                                </a:solidFill>
                                <a:latin typeface="Cambria Math" panose="02040503050406030204" pitchFamily="18" charset="0"/>
                              </a:rPr>
                              <m:t>𝑚</m:t>
                            </m:r>
                            <m:r>
                              <a:rPr lang="en-US" altLang="vi-VN" b="0" i="1" smtClean="0">
                                <a:solidFill>
                                  <a:srgbClr val="0070C0"/>
                                </a:solidFill>
                                <a:latin typeface="Cambria Math" panose="02040503050406030204" pitchFamily="18" charset="0"/>
                              </a:rPr>
                              <m:t>2</m:t>
                            </m:r>
                          </m:sub>
                          <m:sup>
                            <m:r>
                              <a:rPr lang="en-US" altLang="vi-VN" b="0" i="1" smtClean="0">
                                <a:solidFill>
                                  <a:srgbClr val="0070C0"/>
                                </a:solidFill>
                                <a:latin typeface="Cambria Math" panose="02040503050406030204" pitchFamily="18" charset="0"/>
                              </a:rPr>
                              <m:t>2</m:t>
                            </m:r>
                          </m:sup>
                        </m:sSubSup>
                      </m:num>
                      <m:den>
                        <m:sSub>
                          <m:sSubPr>
                            <m:ctrlPr>
                              <a:rPr lang="en-US" altLang="vi-VN" i="1" dirty="0" smtClean="0">
                                <a:solidFill>
                                  <a:srgbClr val="0070C0"/>
                                </a:solidFill>
                                <a:latin typeface="Cambria Math" panose="02040503050406030204" pitchFamily="18" charset="0"/>
                              </a:rPr>
                            </m:ctrlPr>
                          </m:sSubPr>
                          <m:e>
                            <m:r>
                              <m:rPr>
                                <m:nor/>
                              </m:rPr>
                              <a:rPr lang="en-US" altLang="vi-VN" i="1" dirty="0">
                                <a:solidFill>
                                  <a:srgbClr val="0070C0"/>
                                </a:solidFill>
                                <a:latin typeface="VNI-Script" pitchFamily="2" charset="0"/>
                              </a:rPr>
                              <m:t>P</m:t>
                            </m:r>
                          </m:e>
                          <m:sub>
                            <m:r>
                              <a:rPr lang="en-US" altLang="vi-VN" b="0" i="1" dirty="0" smtClean="0">
                                <a:solidFill>
                                  <a:srgbClr val="0070C0"/>
                                </a:solidFill>
                                <a:latin typeface="Cambria Math" panose="02040503050406030204" pitchFamily="18" charset="0"/>
                              </a:rPr>
                              <m:t>đ</m:t>
                            </m:r>
                            <m:r>
                              <a:rPr lang="en-US" altLang="vi-VN" b="0" i="1" dirty="0" smtClean="0">
                                <a:solidFill>
                                  <a:srgbClr val="0070C0"/>
                                </a:solidFill>
                                <a:latin typeface="Cambria Math" panose="02040503050406030204" pitchFamily="18" charset="0"/>
                              </a:rPr>
                              <m:t>𝑚</m:t>
                            </m:r>
                            <m:r>
                              <a:rPr lang="en-US" altLang="vi-VN" b="0" i="1" dirty="0" smtClean="0">
                                <a:solidFill>
                                  <a:srgbClr val="0070C0"/>
                                </a:solidFill>
                                <a:latin typeface="Cambria Math" panose="02040503050406030204" pitchFamily="18" charset="0"/>
                              </a:rPr>
                              <m:t>2</m:t>
                            </m:r>
                          </m:sub>
                        </m:sSub>
                      </m:den>
                    </m:f>
                  </m:oMath>
                </a14:m>
                <a:endParaRPr lang="vi-VN" i="1" dirty="0">
                  <a:solidFill>
                    <a:srgbClr val="0070C0"/>
                  </a:solidFill>
                </a:endParaRPr>
              </a:p>
            </p:txBody>
          </p:sp>
        </mc:Choice>
        <mc:Fallback>
          <p:sp>
            <p:nvSpPr>
              <p:cNvPr id="24" name="Rectangle 23"/>
              <p:cNvSpPr>
                <a:spLocks noRot="1" noChangeAspect="1" noMove="1" noResize="1" noEditPoints="1" noAdjustHandles="1" noChangeArrowheads="1" noChangeShapeType="1" noTextEdit="1"/>
              </p:cNvSpPr>
              <p:nvPr/>
            </p:nvSpPr>
            <p:spPr>
              <a:xfrm>
                <a:off x="3966871" y="2987743"/>
                <a:ext cx="1647403" cy="582082"/>
              </a:xfrm>
              <a:prstGeom prst="rect">
                <a:avLst/>
              </a:prstGeom>
              <a:blipFill>
                <a:blip r:embed="rId5"/>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5" name="Rectangle 24"/>
              <p:cNvSpPr/>
              <p:nvPr/>
            </p:nvSpPr>
            <p:spPr>
              <a:xfrm>
                <a:off x="4987121" y="3028512"/>
                <a:ext cx="746295" cy="533736"/>
              </a:xfrm>
              <a:prstGeom prst="rect">
                <a:avLst/>
              </a:prstGeom>
            </p:spPr>
            <p:txBody>
              <a:bodyPr wrap="none">
                <a:spAutoFit/>
              </a:bodyPr>
              <a:lstStyle/>
              <a:p>
                <a:r>
                  <a:rPr lang="en-US" altLang="vi-VN" i="1" dirty="0" smtClean="0">
                    <a:solidFill>
                      <a:srgbClr val="0070C0"/>
                    </a:solidFill>
                  </a:rPr>
                  <a:t>= </a:t>
                </a:r>
                <a14:m>
                  <m:oMath xmlns:m="http://schemas.openxmlformats.org/officeDocument/2006/math">
                    <m:f>
                      <m:fPr>
                        <m:ctrlPr>
                          <a:rPr lang="en-US" altLang="vi-VN" i="1" smtClean="0">
                            <a:solidFill>
                              <a:srgbClr val="0070C0"/>
                            </a:solidFill>
                            <a:latin typeface="Cambria Math" panose="02040503050406030204" pitchFamily="18" charset="0"/>
                          </a:rPr>
                        </m:ctrlPr>
                      </m:fPr>
                      <m:num>
                        <m:sSup>
                          <m:sSupPr>
                            <m:ctrlPr>
                              <a:rPr lang="en-US" altLang="vi-VN" i="1">
                                <a:solidFill>
                                  <a:srgbClr val="0070C0"/>
                                </a:solidFill>
                                <a:latin typeface="Cambria Math" panose="02040503050406030204" pitchFamily="18" charset="0"/>
                              </a:rPr>
                            </m:ctrlPr>
                          </m:sSupPr>
                          <m:e>
                            <m:r>
                              <a:rPr lang="en-US" altLang="vi-VN" b="0" i="1" smtClean="0">
                                <a:solidFill>
                                  <a:srgbClr val="0070C0"/>
                                </a:solidFill>
                                <a:latin typeface="Cambria Math" panose="02040503050406030204" pitchFamily="18" charset="0"/>
                              </a:rPr>
                              <m:t>11</m:t>
                            </m:r>
                            <m:r>
                              <a:rPr lang="en-US" altLang="vi-VN" b="0" i="1" smtClean="0">
                                <a:solidFill>
                                  <a:srgbClr val="0070C0"/>
                                </a:solidFill>
                                <a:latin typeface="Cambria Math" panose="02040503050406030204" pitchFamily="18" charset="0"/>
                              </a:rPr>
                              <m:t>0</m:t>
                            </m:r>
                          </m:e>
                          <m:sup>
                            <m:r>
                              <a:rPr lang="en-US" altLang="vi-VN" b="0" i="1">
                                <a:solidFill>
                                  <a:srgbClr val="0070C0"/>
                                </a:solidFill>
                                <a:latin typeface="Cambria Math" panose="02040503050406030204" pitchFamily="18" charset="0"/>
                              </a:rPr>
                              <m:t>2</m:t>
                            </m:r>
                          </m:sup>
                        </m:sSup>
                      </m:num>
                      <m:den>
                        <m:r>
                          <a:rPr lang="en-US" altLang="vi-VN" b="0" i="1" smtClean="0">
                            <a:solidFill>
                              <a:srgbClr val="0070C0"/>
                            </a:solidFill>
                            <a:latin typeface="Cambria Math" panose="02040503050406030204" pitchFamily="18" charset="0"/>
                          </a:rPr>
                          <m:t>4</m:t>
                        </m:r>
                        <m:r>
                          <a:rPr lang="en-US" altLang="vi-VN" b="0" i="1" smtClean="0">
                            <a:solidFill>
                              <a:srgbClr val="0070C0"/>
                            </a:solidFill>
                            <a:latin typeface="Cambria Math" panose="02040503050406030204" pitchFamily="18" charset="0"/>
                          </a:rPr>
                          <m:t>0</m:t>
                        </m:r>
                      </m:den>
                    </m:f>
                  </m:oMath>
                </a14:m>
                <a:endParaRPr lang="vi-VN" i="1" dirty="0">
                  <a:solidFill>
                    <a:srgbClr val="0070C0"/>
                  </a:solidFill>
                </a:endParaRPr>
              </a:p>
            </p:txBody>
          </p:sp>
        </mc:Choice>
        <mc:Fallback>
          <p:sp>
            <p:nvSpPr>
              <p:cNvPr id="25" name="Rectangle 24"/>
              <p:cNvSpPr>
                <a:spLocks noRot="1" noChangeAspect="1" noMove="1" noResize="1" noEditPoints="1" noAdjustHandles="1" noChangeArrowheads="1" noChangeShapeType="1" noTextEdit="1"/>
              </p:cNvSpPr>
              <p:nvPr/>
            </p:nvSpPr>
            <p:spPr>
              <a:xfrm>
                <a:off x="4987121" y="3028512"/>
                <a:ext cx="746295" cy="533736"/>
              </a:xfrm>
              <a:prstGeom prst="rect">
                <a:avLst/>
              </a:prstGeom>
              <a:blipFill>
                <a:blip r:embed="rId6"/>
                <a:stretch>
                  <a:fillRect l="-6504" b="-574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6" name="Rectangle 25"/>
              <p:cNvSpPr/>
              <p:nvPr/>
            </p:nvSpPr>
            <p:spPr>
              <a:xfrm>
                <a:off x="5569028" y="3088154"/>
                <a:ext cx="144783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b="0" i="1" smtClean="0">
                          <a:solidFill>
                            <a:srgbClr val="0070C0"/>
                          </a:solidFill>
                          <a:latin typeface="Cambria Math" panose="02040503050406030204" pitchFamily="18" charset="0"/>
                        </a:rPr>
                        <m:t>=</m:t>
                      </m:r>
                      <m:r>
                        <a:rPr lang="en-US" altLang="vi-VN" b="0" i="1" smtClean="0">
                          <a:solidFill>
                            <a:srgbClr val="0070C0"/>
                          </a:solidFill>
                          <a:latin typeface="Cambria Math" panose="02040503050406030204" pitchFamily="18" charset="0"/>
                        </a:rPr>
                        <m:t>302,5</m:t>
                      </m:r>
                      <m:r>
                        <a:rPr lang="en-US" altLang="vi-VN" b="0" i="1" smtClean="0">
                          <a:solidFill>
                            <a:srgbClr val="0070C0"/>
                          </a:solidFill>
                          <a:latin typeface="Cambria Math" panose="02040503050406030204" pitchFamily="18" charset="0"/>
                        </a:rPr>
                        <m:t> (Ω)</m:t>
                      </m:r>
                    </m:oMath>
                  </m:oMathPara>
                </a14:m>
                <a:endParaRPr lang="vi-VN" i="1" dirty="0">
                  <a:solidFill>
                    <a:srgbClr val="0070C0"/>
                  </a:solidFill>
                </a:endParaRPr>
              </a:p>
            </p:txBody>
          </p:sp>
        </mc:Choice>
        <mc:Fallback>
          <p:sp>
            <p:nvSpPr>
              <p:cNvPr id="26" name="Rectangle 25"/>
              <p:cNvSpPr>
                <a:spLocks noRot="1" noChangeAspect="1" noMove="1" noResize="1" noEditPoints="1" noAdjustHandles="1" noChangeArrowheads="1" noChangeShapeType="1" noTextEdit="1"/>
              </p:cNvSpPr>
              <p:nvPr/>
            </p:nvSpPr>
            <p:spPr>
              <a:xfrm>
                <a:off x="5569028" y="3088154"/>
                <a:ext cx="1447832" cy="369332"/>
              </a:xfrm>
              <a:prstGeom prst="rect">
                <a:avLst/>
              </a:prstGeom>
              <a:blipFill>
                <a:blip r:embed="rId7"/>
                <a:stretch>
                  <a:fillRect b="-15000"/>
                </a:stretch>
              </a:blipFill>
            </p:spPr>
            <p:txBody>
              <a:bodyPr/>
              <a:lstStyle/>
              <a:p>
                <a:r>
                  <a:rPr lang="vi-VN">
                    <a:noFill/>
                  </a:rPr>
                  <a:t> </a:t>
                </a:r>
              </a:p>
            </p:txBody>
          </p:sp>
        </mc:Fallback>
      </mc:AlternateContent>
      <p:sp>
        <p:nvSpPr>
          <p:cNvPr id="2" name="Rectangle 1"/>
          <p:cNvSpPr/>
          <p:nvPr/>
        </p:nvSpPr>
        <p:spPr>
          <a:xfrm>
            <a:off x="4647797" y="3956033"/>
            <a:ext cx="1407758" cy="369332"/>
          </a:xfrm>
          <a:prstGeom prst="rect">
            <a:avLst/>
          </a:prstGeom>
        </p:spPr>
        <p:txBody>
          <a:bodyPr wrap="none">
            <a:spAutoFit/>
          </a:bodyPr>
          <a:lstStyle/>
          <a:p>
            <a:pPr lvl="0" eaLnBrk="0" fontAlgn="base" hangingPunct="0">
              <a:spcBef>
                <a:spcPct val="0"/>
              </a:spcBef>
              <a:spcAft>
                <a:spcPct val="0"/>
              </a:spcAft>
            </a:pP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324,5 (Ω)</a:t>
            </a:r>
            <a:endParaRPr lang="en-US" altLang="en-US" i="1" dirty="0">
              <a:solidFill>
                <a:srgbClr val="0070C0"/>
              </a:solidFill>
            </a:endParaRPr>
          </a:p>
        </p:txBody>
      </p:sp>
      <p:sp>
        <p:nvSpPr>
          <p:cNvPr id="15" name="Rectangle 14"/>
          <p:cNvSpPr/>
          <p:nvPr/>
        </p:nvSpPr>
        <p:spPr>
          <a:xfrm>
            <a:off x="2097209" y="4463611"/>
            <a:ext cx="1113715" cy="369332"/>
          </a:xfrm>
          <a:prstGeom prst="rect">
            <a:avLst/>
          </a:prstGeom>
        </p:spPr>
        <p:txBody>
          <a:bodyPr wrap="square">
            <a:spAutoFit/>
          </a:bodyPr>
          <a:lstStyle/>
          <a:p>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I</a:t>
            </a:r>
            <a:r>
              <a:rPr lang="en-US" altLang="en-US" i="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I</a:t>
            </a:r>
            <a:r>
              <a:rPr lang="en-US" altLang="en-US" i="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I  </a:t>
            </a:r>
            <a:endParaRPr lang="vi-VN" i="1" dirty="0">
              <a:solidFill>
                <a:srgbClr val="0070C0"/>
              </a:solidFill>
            </a:endParaRPr>
          </a:p>
        </p:txBody>
      </p:sp>
      <mc:AlternateContent xmlns:mc="http://schemas.openxmlformats.org/markup-compatibility/2006">
        <mc:Choice xmlns:a14="http://schemas.microsoft.com/office/drawing/2010/main" Requires="a14">
          <p:sp>
            <p:nvSpPr>
              <p:cNvPr id="30" name="Rectangle 29"/>
              <p:cNvSpPr/>
              <p:nvPr/>
            </p:nvSpPr>
            <p:spPr>
              <a:xfrm>
                <a:off x="5344118" y="2513095"/>
                <a:ext cx="746295" cy="533736"/>
              </a:xfrm>
              <a:prstGeom prst="rect">
                <a:avLst/>
              </a:prstGeom>
            </p:spPr>
            <p:txBody>
              <a:bodyPr wrap="none">
                <a:spAutoFit/>
              </a:bodyPr>
              <a:lstStyle/>
              <a:p>
                <a:r>
                  <a:rPr lang="en-US" altLang="vi-VN" i="1" dirty="0" smtClean="0">
                    <a:solidFill>
                      <a:srgbClr val="0070C0"/>
                    </a:solidFill>
                  </a:rPr>
                  <a:t>= </a:t>
                </a:r>
                <a14:m>
                  <m:oMath xmlns:m="http://schemas.openxmlformats.org/officeDocument/2006/math">
                    <m:f>
                      <m:fPr>
                        <m:ctrlPr>
                          <a:rPr lang="en-US" altLang="vi-VN" i="1" smtClean="0">
                            <a:solidFill>
                              <a:srgbClr val="0070C0"/>
                            </a:solidFill>
                            <a:latin typeface="Cambria Math" panose="02040503050406030204" pitchFamily="18" charset="0"/>
                          </a:rPr>
                        </m:ctrlPr>
                      </m:fPr>
                      <m:num>
                        <m:sSup>
                          <m:sSupPr>
                            <m:ctrlPr>
                              <a:rPr lang="en-US" altLang="vi-VN" i="1">
                                <a:solidFill>
                                  <a:srgbClr val="0070C0"/>
                                </a:solidFill>
                                <a:latin typeface="Cambria Math" panose="02040503050406030204" pitchFamily="18" charset="0"/>
                              </a:rPr>
                            </m:ctrlPr>
                          </m:sSupPr>
                          <m:e>
                            <m:r>
                              <a:rPr lang="en-US" altLang="vi-VN" b="0" i="1" smtClean="0">
                                <a:solidFill>
                                  <a:srgbClr val="0070C0"/>
                                </a:solidFill>
                                <a:latin typeface="Cambria Math" panose="02040503050406030204" pitchFamily="18" charset="0"/>
                              </a:rPr>
                              <m:t>11</m:t>
                            </m:r>
                            <m:r>
                              <a:rPr lang="en-US" altLang="vi-VN" b="0" i="1" smtClean="0">
                                <a:solidFill>
                                  <a:srgbClr val="0070C0"/>
                                </a:solidFill>
                                <a:latin typeface="Cambria Math" panose="02040503050406030204" pitchFamily="18" charset="0"/>
                              </a:rPr>
                              <m:t>0</m:t>
                            </m:r>
                          </m:e>
                          <m:sup>
                            <m:r>
                              <a:rPr lang="en-US" altLang="vi-VN" b="0" i="1">
                                <a:solidFill>
                                  <a:srgbClr val="0070C0"/>
                                </a:solidFill>
                                <a:latin typeface="Cambria Math" panose="02040503050406030204" pitchFamily="18" charset="0"/>
                              </a:rPr>
                              <m:t>2</m:t>
                            </m:r>
                          </m:sup>
                        </m:sSup>
                      </m:num>
                      <m:den>
                        <m:r>
                          <a:rPr lang="en-US" altLang="vi-VN" b="0" i="1" smtClean="0">
                            <a:solidFill>
                              <a:srgbClr val="0070C0"/>
                            </a:solidFill>
                            <a:latin typeface="Cambria Math" panose="02040503050406030204" pitchFamily="18" charset="0"/>
                          </a:rPr>
                          <m:t>55</m:t>
                        </m:r>
                        <m:r>
                          <a:rPr lang="en-US" altLang="vi-VN" b="0" i="1" smtClean="0">
                            <a:solidFill>
                              <a:srgbClr val="0070C0"/>
                            </a:solidFill>
                            <a:latin typeface="Cambria Math" panose="02040503050406030204" pitchFamily="18" charset="0"/>
                          </a:rPr>
                          <m:t>0</m:t>
                        </m:r>
                      </m:den>
                    </m:f>
                  </m:oMath>
                </a14:m>
                <a:endParaRPr lang="vi-VN" i="1" dirty="0">
                  <a:solidFill>
                    <a:srgbClr val="0070C0"/>
                  </a:solidFill>
                </a:endParaRPr>
              </a:p>
            </p:txBody>
          </p:sp>
        </mc:Choice>
        <mc:Fallback>
          <p:sp>
            <p:nvSpPr>
              <p:cNvPr id="30" name="Rectangle 29"/>
              <p:cNvSpPr>
                <a:spLocks noRot="1" noChangeAspect="1" noMove="1" noResize="1" noEditPoints="1" noAdjustHandles="1" noChangeArrowheads="1" noChangeShapeType="1" noTextEdit="1"/>
              </p:cNvSpPr>
              <p:nvPr/>
            </p:nvSpPr>
            <p:spPr>
              <a:xfrm>
                <a:off x="5344118" y="2513095"/>
                <a:ext cx="746295" cy="533736"/>
              </a:xfrm>
              <a:prstGeom prst="rect">
                <a:avLst/>
              </a:prstGeom>
              <a:blipFill>
                <a:blip r:embed="rId8"/>
                <a:stretch>
                  <a:fillRect l="-7377" b="-454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1" name="Rectangle 30"/>
              <p:cNvSpPr/>
              <p:nvPr/>
            </p:nvSpPr>
            <p:spPr>
              <a:xfrm>
                <a:off x="3499704" y="4391955"/>
                <a:ext cx="792205" cy="513795"/>
              </a:xfrm>
              <a:prstGeom prst="rect">
                <a:avLst/>
              </a:prstGeom>
            </p:spPr>
            <p:txBody>
              <a:bodyPr wrap="none">
                <a:spAutoFit/>
              </a:bodyPr>
              <a:lstStyle/>
              <a:p>
                <a:r>
                  <a:rPr lang="en-US" altLang="vi-VN" i="1" dirty="0" smtClean="0">
                    <a:solidFill>
                      <a:srgbClr val="0070C0"/>
                    </a:solidFill>
                  </a:rPr>
                  <a:t>= </a:t>
                </a:r>
                <a14:m>
                  <m:oMath xmlns:m="http://schemas.openxmlformats.org/officeDocument/2006/math">
                    <m:f>
                      <m:fPr>
                        <m:ctrlPr>
                          <a:rPr lang="en-US" altLang="vi-VN" i="1" smtClean="0">
                            <a:solidFill>
                              <a:srgbClr val="0070C0"/>
                            </a:solidFill>
                            <a:latin typeface="Cambria Math" panose="02040503050406030204" pitchFamily="18" charset="0"/>
                          </a:rPr>
                        </m:ctrlPr>
                      </m:fPr>
                      <m:num>
                        <m:r>
                          <a:rPr lang="en-US" altLang="vi-VN" b="0" i="1" smtClean="0">
                            <a:solidFill>
                              <a:srgbClr val="0070C0"/>
                            </a:solidFill>
                            <a:latin typeface="Cambria Math" panose="02040503050406030204" pitchFamily="18" charset="0"/>
                          </a:rPr>
                          <m:t>220</m:t>
                        </m:r>
                      </m:num>
                      <m:den>
                        <m:r>
                          <a:rPr lang="en-US" altLang="vi-VN" b="0" i="1" smtClean="0">
                            <a:solidFill>
                              <a:srgbClr val="0070C0"/>
                            </a:solidFill>
                            <a:latin typeface="Cambria Math" panose="02040503050406030204" pitchFamily="18" charset="0"/>
                          </a:rPr>
                          <m:t>324,5</m:t>
                        </m:r>
                      </m:den>
                    </m:f>
                  </m:oMath>
                </a14:m>
                <a:endParaRPr lang="vi-VN" i="1" dirty="0">
                  <a:solidFill>
                    <a:srgbClr val="0070C0"/>
                  </a:solidFill>
                </a:endParaRPr>
              </a:p>
            </p:txBody>
          </p:sp>
        </mc:Choice>
        <mc:Fallback>
          <p:sp>
            <p:nvSpPr>
              <p:cNvPr id="31" name="Rectangle 30"/>
              <p:cNvSpPr>
                <a:spLocks noRot="1" noChangeAspect="1" noMove="1" noResize="1" noEditPoints="1" noAdjustHandles="1" noChangeArrowheads="1" noChangeShapeType="1" noTextEdit="1"/>
              </p:cNvSpPr>
              <p:nvPr/>
            </p:nvSpPr>
            <p:spPr>
              <a:xfrm>
                <a:off x="3499704" y="4391955"/>
                <a:ext cx="792205" cy="513795"/>
              </a:xfrm>
              <a:prstGeom prst="rect">
                <a:avLst/>
              </a:prstGeom>
              <a:blipFill>
                <a:blip r:embed="rId9"/>
                <a:stretch>
                  <a:fillRect l="-6154" b="-1176"/>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2" name="Rectangle 31"/>
              <p:cNvSpPr/>
              <p:nvPr/>
            </p:nvSpPr>
            <p:spPr>
              <a:xfrm>
                <a:off x="4156760" y="4447374"/>
                <a:ext cx="1305807" cy="369332"/>
              </a:xfrm>
              <a:prstGeom prst="rect">
                <a:avLst/>
              </a:prstGeom>
            </p:spPr>
            <p:txBody>
              <a:bodyPr wrap="none">
                <a:spAutoFit/>
              </a:bodyPr>
              <a:lstStyle/>
              <a:p>
                <a:r>
                  <a:rPr lang="en-US" altLang="vi-VN" i="1" dirty="0" smtClean="0">
                    <a:solidFill>
                      <a:srgbClr val="0070C0"/>
                    </a:solidFill>
                  </a:rPr>
                  <a:t>= </a:t>
                </a:r>
                <a14:m>
                  <m:oMath xmlns:m="http://schemas.openxmlformats.org/officeDocument/2006/math">
                    <m:r>
                      <a:rPr lang="en-US" altLang="vi-VN" b="0" i="1" smtClean="0">
                        <a:solidFill>
                          <a:srgbClr val="0070C0"/>
                        </a:solidFill>
                        <a:latin typeface="Cambria Math" panose="02040503050406030204" pitchFamily="18" charset="0"/>
                      </a:rPr>
                      <m:t>0,678 (</m:t>
                    </m:r>
                    <m:r>
                      <a:rPr lang="en-US" altLang="vi-VN" b="0" i="1" smtClean="0">
                        <a:solidFill>
                          <a:srgbClr val="0070C0"/>
                        </a:solidFill>
                        <a:latin typeface="Cambria Math" panose="02040503050406030204" pitchFamily="18" charset="0"/>
                      </a:rPr>
                      <m:t>𝐴</m:t>
                    </m:r>
                    <m:r>
                      <a:rPr lang="en-US" altLang="vi-VN" b="0" i="1" smtClean="0">
                        <a:solidFill>
                          <a:srgbClr val="0070C0"/>
                        </a:solidFill>
                        <a:latin typeface="Cambria Math" panose="02040503050406030204" pitchFamily="18" charset="0"/>
                      </a:rPr>
                      <m:t>)</m:t>
                    </m:r>
                  </m:oMath>
                </a14:m>
                <a:endParaRPr lang="vi-VN" i="1" dirty="0">
                  <a:solidFill>
                    <a:srgbClr val="0070C0"/>
                  </a:solidFill>
                </a:endParaRPr>
              </a:p>
            </p:txBody>
          </p:sp>
        </mc:Choice>
        <mc:Fallback>
          <p:sp>
            <p:nvSpPr>
              <p:cNvPr id="32" name="Rectangle 31"/>
              <p:cNvSpPr>
                <a:spLocks noRot="1" noChangeAspect="1" noMove="1" noResize="1" noEditPoints="1" noAdjustHandles="1" noChangeArrowheads="1" noChangeShapeType="1" noTextEdit="1"/>
              </p:cNvSpPr>
              <p:nvPr/>
            </p:nvSpPr>
            <p:spPr>
              <a:xfrm>
                <a:off x="4156760" y="4447374"/>
                <a:ext cx="1305807" cy="369332"/>
              </a:xfrm>
              <a:prstGeom prst="rect">
                <a:avLst/>
              </a:prstGeom>
              <a:blipFill>
                <a:blip r:embed="rId10"/>
                <a:stretch>
                  <a:fillRect l="-4206" t="-10000" r="-935" b="-26667"/>
                </a:stretch>
              </a:blipFill>
            </p:spPr>
            <p:txBody>
              <a:bodyPr/>
              <a:lstStyle/>
              <a:p>
                <a:r>
                  <a:rPr lang="vi-VN">
                    <a:noFill/>
                  </a:rPr>
                  <a:t> </a:t>
                </a:r>
              </a:p>
            </p:txBody>
          </p:sp>
        </mc:Fallback>
      </mc:AlternateContent>
      <p:sp>
        <p:nvSpPr>
          <p:cNvPr id="16" name="Rectangle 15"/>
          <p:cNvSpPr/>
          <p:nvPr/>
        </p:nvSpPr>
        <p:spPr>
          <a:xfrm>
            <a:off x="2116095" y="4987029"/>
            <a:ext cx="1120820"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U</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I.R</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endParaRPr lang="vi-VN" i="1" dirty="0">
              <a:solidFill>
                <a:srgbClr val="0070C0"/>
              </a:solidFill>
            </a:endParaRPr>
          </a:p>
        </p:txBody>
      </p:sp>
      <p:sp>
        <p:nvSpPr>
          <p:cNvPr id="17" name="Rectangle 16"/>
          <p:cNvSpPr/>
          <p:nvPr/>
        </p:nvSpPr>
        <p:spPr>
          <a:xfrm>
            <a:off x="3015852" y="4944996"/>
            <a:ext cx="1345240"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0,678.22 </a:t>
            </a:r>
            <a:endParaRPr lang="vi-VN" i="1" dirty="0">
              <a:solidFill>
                <a:srgbClr val="0070C0"/>
              </a:solidFill>
            </a:endParaRPr>
          </a:p>
        </p:txBody>
      </p:sp>
      <p:sp>
        <p:nvSpPr>
          <p:cNvPr id="18" name="Rectangle 17"/>
          <p:cNvSpPr/>
          <p:nvPr/>
        </p:nvSpPr>
        <p:spPr>
          <a:xfrm>
            <a:off x="4070827" y="4962122"/>
            <a:ext cx="1140056" cy="369332"/>
          </a:xfrm>
          <a:prstGeom prst="rect">
            <a:avLst/>
          </a:prstGeom>
        </p:spPr>
        <p:txBody>
          <a:bodyPr wrap="none">
            <a:spAutoFit/>
          </a:bodyPr>
          <a:lstStyle/>
          <a:p>
            <a:pPr lvl="0" algn="just" eaLnBrk="0" fontAlgn="base" hangingPunct="0">
              <a:spcBef>
                <a:spcPct val="0"/>
              </a:spcBef>
              <a:spcAft>
                <a:spcPct val="0"/>
              </a:spcAft>
            </a:pP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14,9(V)</a:t>
            </a:r>
            <a:endParaRPr lang="en-US" altLang="en-US" i="1" dirty="0">
              <a:solidFill>
                <a:srgbClr val="0070C0"/>
              </a:solidFill>
            </a:endParaRPr>
          </a:p>
        </p:txBody>
      </p:sp>
      <p:sp>
        <p:nvSpPr>
          <p:cNvPr id="19" name="Rectangle 18"/>
          <p:cNvSpPr/>
          <p:nvPr/>
        </p:nvSpPr>
        <p:spPr>
          <a:xfrm>
            <a:off x="2057177" y="5409942"/>
            <a:ext cx="1120820"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U</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I.R</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2</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endParaRPr lang="vi-VN" i="1" dirty="0">
              <a:solidFill>
                <a:srgbClr val="0070C0"/>
              </a:solidFill>
            </a:endParaRPr>
          </a:p>
        </p:txBody>
      </p:sp>
      <p:sp>
        <p:nvSpPr>
          <p:cNvPr id="27" name="Rectangle 26"/>
          <p:cNvSpPr/>
          <p:nvPr/>
        </p:nvSpPr>
        <p:spPr>
          <a:xfrm>
            <a:off x="2969433" y="5409942"/>
            <a:ext cx="1665841"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0,678.302,5 </a:t>
            </a:r>
            <a:endParaRPr lang="vi-VN" i="1" dirty="0">
              <a:solidFill>
                <a:srgbClr val="0070C0"/>
              </a:solidFill>
            </a:endParaRPr>
          </a:p>
        </p:txBody>
      </p:sp>
      <p:sp>
        <p:nvSpPr>
          <p:cNvPr id="28" name="Rectangle 27"/>
          <p:cNvSpPr/>
          <p:nvPr/>
        </p:nvSpPr>
        <p:spPr>
          <a:xfrm>
            <a:off x="4537799" y="5409942"/>
            <a:ext cx="1106393" cy="369332"/>
          </a:xfrm>
          <a:prstGeom prst="rect">
            <a:avLst/>
          </a:prstGeom>
        </p:spPr>
        <p:txBody>
          <a:bodyPr wrap="none">
            <a:spAutoFit/>
          </a:bodyPr>
          <a:lstStyle/>
          <a:p>
            <a:pPr lvl="0" algn="just" eaLnBrk="0" fontAlgn="base" hangingPunct="0">
              <a:spcBef>
                <a:spcPct val="0"/>
              </a:spcBef>
              <a:spcAft>
                <a:spcPct val="0"/>
              </a:spcAft>
            </a:pP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205,1V</a:t>
            </a:r>
            <a:endParaRPr lang="en-US" altLang="en-US" i="1" dirty="0">
              <a:solidFill>
                <a:srgbClr val="0070C0"/>
              </a:solidFill>
            </a:endParaRPr>
          </a:p>
        </p:txBody>
      </p:sp>
      <p:sp>
        <p:nvSpPr>
          <p:cNvPr id="29" name="Rectangle 28"/>
          <p:cNvSpPr/>
          <p:nvPr/>
        </p:nvSpPr>
        <p:spPr>
          <a:xfrm>
            <a:off x="5633054" y="5397934"/>
            <a:ext cx="930063"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&gt; </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đm2</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endParaRPr lang="vi-VN" i="1" dirty="0">
              <a:solidFill>
                <a:srgbClr val="0070C0"/>
              </a:solidFill>
            </a:endParaRPr>
          </a:p>
        </p:txBody>
      </p:sp>
      <p:sp>
        <p:nvSpPr>
          <p:cNvPr id="33" name="Rectangle 32"/>
          <p:cNvSpPr/>
          <p:nvPr/>
        </p:nvSpPr>
        <p:spPr>
          <a:xfrm>
            <a:off x="2039169" y="5858826"/>
            <a:ext cx="2026517"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=&gt; đ</a:t>
            </a:r>
            <a:r>
              <a:rPr lang="en-US" altLang="en-US" i="1"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è</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n 2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sẽ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hỏng</a:t>
            </a:r>
            <a:endParaRPr lang="vi-VN" i="1" dirty="0">
              <a:solidFill>
                <a:srgbClr val="0070C0"/>
              </a:solidFill>
            </a:endParaRPr>
          </a:p>
        </p:txBody>
      </p:sp>
      <p:sp>
        <p:nvSpPr>
          <p:cNvPr id="34" name="Rectangle 33"/>
          <p:cNvSpPr/>
          <p:nvPr/>
        </p:nvSpPr>
        <p:spPr>
          <a:xfrm>
            <a:off x="2096428" y="6187630"/>
            <a:ext cx="4592421" cy="646331"/>
          </a:xfrm>
          <a:prstGeom prst="rect">
            <a:avLst/>
          </a:prstGeom>
        </p:spPr>
        <p:txBody>
          <a:bodyPr wrap="square">
            <a:spAutoFit/>
          </a:bodyPr>
          <a:lstStyle/>
          <a:p>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=&gt; không thể mắc nt hai dụng cụ điện n</a:t>
            </a:r>
            <a:r>
              <a:rPr lang="en-US" altLang="en-US" i="1"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à</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y v</a:t>
            </a:r>
            <a:r>
              <a:rPr lang="en-US" altLang="en-US" i="1" dirty="0" smtClean="0">
                <a:solidFill>
                  <a:srgbClr val="0070C0"/>
                </a:solidFill>
                <a:latin typeface="Calibri" panose="020F0502020204030204" pitchFamily="34" charset="0"/>
                <a:ea typeface="Times New Roman" panose="02020603050405020304" pitchFamily="18" charset="0"/>
                <a:cs typeface="Arial" panose="020B0604020202020204" pitchFamily="34" charset="0"/>
              </a:rPr>
              <a:t>à</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o hiệu điện thế 220V.</a:t>
            </a:r>
            <a:endParaRPr lang="vi-VN" i="1" dirty="0">
              <a:solidFill>
                <a:srgbClr val="0070C0"/>
              </a:solidFill>
            </a:endParaRPr>
          </a:p>
        </p:txBody>
      </p:sp>
      <p:sp>
        <p:nvSpPr>
          <p:cNvPr id="42" name="Rectangle 41"/>
          <p:cNvSpPr/>
          <p:nvPr/>
        </p:nvSpPr>
        <p:spPr>
          <a:xfrm>
            <a:off x="5114476" y="4968433"/>
            <a:ext cx="930063" cy="369332"/>
          </a:xfrm>
          <a:prstGeom prst="rect">
            <a:avLst/>
          </a:prstGeom>
        </p:spPr>
        <p:txBody>
          <a:bodyPr wrap="none">
            <a:spAutoFit/>
          </a:bodyPr>
          <a:lstStyle/>
          <a:p>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&lt;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đm1</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 </a:t>
            </a:r>
            <a:endParaRPr lang="vi-VN" i="1" dirty="0">
              <a:solidFill>
                <a:srgbClr val="0070C0"/>
              </a:solidFill>
            </a:endParaRPr>
          </a:p>
        </p:txBody>
      </p:sp>
      <p:sp>
        <p:nvSpPr>
          <p:cNvPr id="35" name="Rectangle 34"/>
          <p:cNvSpPr/>
          <p:nvPr/>
        </p:nvSpPr>
        <p:spPr>
          <a:xfrm>
            <a:off x="2041643" y="4006584"/>
            <a:ext cx="1358064"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R</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R</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2</a:t>
            </a:r>
            <a:endParaRPr lang="vi-VN" dirty="0"/>
          </a:p>
        </p:txBody>
      </p:sp>
      <p:sp>
        <p:nvSpPr>
          <p:cNvPr id="36" name="Rectangle 35"/>
          <p:cNvSpPr/>
          <p:nvPr/>
        </p:nvSpPr>
        <p:spPr>
          <a:xfrm>
            <a:off x="3272847" y="3942985"/>
            <a:ext cx="1479892" cy="369332"/>
          </a:xfrm>
          <a:prstGeom prst="rect">
            <a:avLst/>
          </a:prstGeom>
        </p:spPr>
        <p:txBody>
          <a:bodyPr wrap="none">
            <a:spAutoFit/>
          </a:bodyPr>
          <a:lstStyle/>
          <a:p>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22 +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302,5</a:t>
            </a:r>
            <a:endParaRPr lang="vi-VN" dirty="0"/>
          </a:p>
        </p:txBody>
      </p:sp>
      <p:sp>
        <p:nvSpPr>
          <p:cNvPr id="37" name="Rectangle 36"/>
          <p:cNvSpPr/>
          <p:nvPr/>
        </p:nvSpPr>
        <p:spPr>
          <a:xfrm>
            <a:off x="7351503" y="2384393"/>
            <a:ext cx="1919115"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I</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đm1</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đm1</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U</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đm1</a:t>
            </a:r>
            <a:endParaRPr lang="vi-VN" dirty="0"/>
          </a:p>
        </p:txBody>
      </p:sp>
      <p:sp>
        <p:nvSpPr>
          <p:cNvPr id="39" name="Rectangle 38"/>
          <p:cNvSpPr/>
          <p:nvPr/>
        </p:nvSpPr>
        <p:spPr>
          <a:xfrm>
            <a:off x="10555455" y="2362446"/>
            <a:ext cx="665567"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5A</a:t>
            </a:r>
            <a:endParaRPr lang="vi-VN" dirty="0"/>
          </a:p>
        </p:txBody>
      </p:sp>
      <p:sp>
        <p:nvSpPr>
          <p:cNvPr id="40" name="Rectangle 39"/>
          <p:cNvSpPr/>
          <p:nvPr/>
        </p:nvSpPr>
        <p:spPr>
          <a:xfrm>
            <a:off x="7297051" y="2862165"/>
            <a:ext cx="1919115"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I</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U</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đm2</a:t>
            </a:r>
            <a:endParaRPr lang="vi-VN" dirty="0"/>
          </a:p>
        </p:txBody>
      </p:sp>
      <p:sp>
        <p:nvSpPr>
          <p:cNvPr id="41" name="Rectangle 40"/>
          <p:cNvSpPr/>
          <p:nvPr/>
        </p:nvSpPr>
        <p:spPr>
          <a:xfrm>
            <a:off x="9149352" y="2851172"/>
            <a:ext cx="1135760"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40/110 </a:t>
            </a:r>
            <a:endParaRPr lang="vi-VN" dirty="0"/>
          </a:p>
        </p:txBody>
      </p:sp>
      <p:sp>
        <p:nvSpPr>
          <p:cNvPr id="44" name="Rectangle 43"/>
          <p:cNvSpPr/>
          <p:nvPr/>
        </p:nvSpPr>
        <p:spPr>
          <a:xfrm>
            <a:off x="10091308" y="2851568"/>
            <a:ext cx="1954318"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4/11A = 0,364A</a:t>
            </a:r>
            <a:endParaRPr lang="vi-VN" dirty="0"/>
          </a:p>
        </p:txBody>
      </p:sp>
      <p:sp>
        <p:nvSpPr>
          <p:cNvPr id="45" name="Rectangle 44"/>
          <p:cNvSpPr/>
          <p:nvPr/>
        </p:nvSpPr>
        <p:spPr>
          <a:xfrm>
            <a:off x="7189504" y="3269734"/>
            <a:ext cx="4351897" cy="369332"/>
          </a:xfrm>
          <a:prstGeom prst="rect">
            <a:avLst/>
          </a:prstGeom>
        </p:spPr>
        <p:txBody>
          <a:bodyPr wrap="none">
            <a:spAutoFit/>
          </a:bodyPr>
          <a:lstStyle/>
          <a:p>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Khi mắc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i="1" baseline="-30000" dirty="0">
                <a:solidFill>
                  <a:srgbClr val="0070C0"/>
                </a:solidFill>
                <a:latin typeface="Arial" panose="020B0604020202020204" pitchFamily="34" charset="0"/>
                <a:ea typeface="Times New Roman" panose="02020603050405020304" pitchFamily="18" charset="0"/>
                <a:cs typeface="Arial" panose="020B0604020202020204" pitchFamily="34" charset="0"/>
              </a:rPr>
              <a:t>1</a:t>
            </a:r>
            <a:r>
              <a:rPr lang="en-US" altLang="en-US" i="1" dirty="0">
                <a:solidFill>
                  <a:srgbClr val="0070C0"/>
                </a:solidFill>
                <a:latin typeface="Calibri" panose="020F0502020204030204" pitchFamily="34" charset="0"/>
                <a:ea typeface="Times New Roman" panose="02020603050405020304" pitchFamily="18" charset="0"/>
                <a:cs typeface="Arial" panose="020B0604020202020204" pitchFamily="34" charset="0"/>
              </a:rPr>
              <a:t>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nt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R</a:t>
            </a:r>
            <a:r>
              <a:rPr lang="en-US" altLang="en-US" i="1" baseline="-30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2 </a:t>
            </a:r>
            <a:r>
              <a:rPr lang="en-US" altLang="en-US" i="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altLang="en-US"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thì </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I</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max</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I</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đm2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0,364A</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endParaRPr lang="vi-VN" dirty="0"/>
          </a:p>
        </p:txBody>
      </p:sp>
      <p:sp>
        <p:nvSpPr>
          <p:cNvPr id="46" name="Rectangle 45"/>
          <p:cNvSpPr/>
          <p:nvPr/>
        </p:nvSpPr>
        <p:spPr>
          <a:xfrm>
            <a:off x="7245213" y="4039534"/>
            <a:ext cx="1617751"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U</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max</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 I</a:t>
            </a:r>
            <a:r>
              <a:rPr lang="en-US" i="1" baseline="-25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max</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.R </a:t>
            </a:r>
            <a:endParaRPr lang="vi-VN" dirty="0"/>
          </a:p>
        </p:txBody>
      </p:sp>
      <p:sp>
        <p:nvSpPr>
          <p:cNvPr id="47" name="Rectangle 46"/>
          <p:cNvSpPr/>
          <p:nvPr/>
        </p:nvSpPr>
        <p:spPr>
          <a:xfrm>
            <a:off x="8645270" y="4096433"/>
            <a:ext cx="1855636" cy="324576"/>
          </a:xfrm>
          <a:prstGeom prst="rect">
            <a:avLst/>
          </a:prstGeom>
        </p:spPr>
        <p:txBody>
          <a:bodyPr wrap="none">
            <a:spAutoFit/>
          </a:bodyPr>
          <a:lstStyle/>
          <a:p>
            <a:pPr marL="30480" marR="30480" algn="just">
              <a:lnSpc>
                <a:spcPts val="1800"/>
              </a:lnSpc>
              <a:spcAft>
                <a:spcPts val="1200"/>
              </a:spcAft>
            </a:pP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0,364 . 324,5 </a:t>
            </a:r>
            <a:endParaRPr lang="en-US"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3" name="Rectangle 52"/>
          <p:cNvSpPr/>
          <p:nvPr/>
        </p:nvSpPr>
        <p:spPr>
          <a:xfrm>
            <a:off x="10364011" y="4106753"/>
            <a:ext cx="1112356" cy="324576"/>
          </a:xfrm>
          <a:prstGeom prst="rect">
            <a:avLst/>
          </a:prstGeom>
        </p:spPr>
        <p:txBody>
          <a:bodyPr wrap="none">
            <a:spAutoFit/>
          </a:bodyPr>
          <a:lstStyle/>
          <a:p>
            <a:pPr marL="30480" marR="30480" algn="just">
              <a:lnSpc>
                <a:spcPts val="1800"/>
              </a:lnSpc>
              <a:spcAft>
                <a:spcPts val="1200"/>
              </a:spcAft>
            </a:pP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 118(V)</a:t>
            </a:r>
            <a:endParaRPr lang="en-US"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4" name="Rectangle 53"/>
          <p:cNvSpPr/>
          <p:nvPr/>
        </p:nvSpPr>
        <p:spPr>
          <a:xfrm>
            <a:off x="7100988" y="3691306"/>
            <a:ext cx="2504212" cy="369332"/>
          </a:xfrm>
          <a:prstGeom prst="rect">
            <a:avLst/>
          </a:prstGeom>
        </p:spPr>
        <p:txBody>
          <a:bodyPr wrap="none">
            <a:spAutoFit/>
          </a:bodyPr>
          <a:lstStyle/>
          <a:p>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Hiệu điện thế lớn nhất:</a:t>
            </a:r>
            <a:endParaRPr lang="vi-VN" dirty="0"/>
          </a:p>
        </p:txBody>
      </p:sp>
      <p:sp>
        <p:nvSpPr>
          <p:cNvPr id="48" name="Rectangle 47"/>
          <p:cNvSpPr/>
          <p:nvPr/>
        </p:nvSpPr>
        <p:spPr>
          <a:xfrm>
            <a:off x="7055042" y="4512958"/>
            <a:ext cx="3170099" cy="323165"/>
          </a:xfrm>
          <a:prstGeom prst="rect">
            <a:avLst/>
          </a:prstGeom>
        </p:spPr>
        <p:txBody>
          <a:bodyPr wrap="none">
            <a:spAutoFit/>
          </a:bodyPr>
          <a:lstStyle/>
          <a:p>
            <a:pPr marL="30480" marR="30480" algn="just">
              <a:lnSpc>
                <a:spcPts val="1800"/>
              </a:lnSpc>
              <a:spcAft>
                <a:spcPts val="1200"/>
              </a:spcAft>
            </a:pP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Công suất của bàn là khi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đó:</a:t>
            </a:r>
            <a:endPar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49" name="Rectangle 48"/>
          <p:cNvSpPr/>
          <p:nvPr/>
        </p:nvSpPr>
        <p:spPr>
          <a:xfrm>
            <a:off x="7257928" y="4789956"/>
            <a:ext cx="1165704"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=I</a:t>
            </a:r>
            <a:r>
              <a:rPr lang="en-US" i="1" baseline="30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.R</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1</a:t>
            </a:r>
            <a:endParaRPr lang="vi-VN" dirty="0"/>
          </a:p>
        </p:txBody>
      </p:sp>
      <p:sp>
        <p:nvSpPr>
          <p:cNvPr id="50" name="Rectangle 49"/>
          <p:cNvSpPr/>
          <p:nvPr/>
        </p:nvSpPr>
        <p:spPr>
          <a:xfrm>
            <a:off x="8371857" y="4771981"/>
            <a:ext cx="1430200"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0,364</a:t>
            </a:r>
            <a:r>
              <a:rPr lang="en-US" i="1" baseline="30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.22</a:t>
            </a:r>
            <a:endParaRPr lang="vi-VN" dirty="0"/>
          </a:p>
        </p:txBody>
      </p:sp>
      <p:sp>
        <p:nvSpPr>
          <p:cNvPr id="51" name="Rectangle 50"/>
          <p:cNvSpPr/>
          <p:nvPr/>
        </p:nvSpPr>
        <p:spPr>
          <a:xfrm>
            <a:off x="9664889" y="4836123"/>
            <a:ext cx="1329851" cy="323165"/>
          </a:xfrm>
          <a:prstGeom prst="rect">
            <a:avLst/>
          </a:prstGeom>
        </p:spPr>
        <p:txBody>
          <a:bodyPr wrap="none">
            <a:spAutoFit/>
          </a:bodyPr>
          <a:lstStyle/>
          <a:p>
            <a:pPr marL="30480" marR="30480" algn="just">
              <a:lnSpc>
                <a:spcPts val="1800"/>
              </a:lnSpc>
              <a:spcAft>
                <a:spcPts val="1200"/>
              </a:spcAft>
            </a:pP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2,91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W)</a:t>
            </a:r>
            <a:endParaRPr lang="en-US"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2" name="Rectangle 51"/>
          <p:cNvSpPr/>
          <p:nvPr/>
        </p:nvSpPr>
        <p:spPr>
          <a:xfrm>
            <a:off x="7085205" y="5288443"/>
            <a:ext cx="2926442" cy="323165"/>
          </a:xfrm>
          <a:prstGeom prst="rect">
            <a:avLst/>
          </a:prstGeom>
        </p:spPr>
        <p:txBody>
          <a:bodyPr wrap="none">
            <a:spAutoFit/>
          </a:bodyPr>
          <a:lstStyle/>
          <a:p>
            <a:pPr marL="30480" marR="30480" algn="just">
              <a:lnSpc>
                <a:spcPts val="1800"/>
              </a:lnSpc>
              <a:spcAft>
                <a:spcPts val="1200"/>
              </a:spcAft>
            </a:pP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Công suất của đèn khi đó:</a:t>
            </a:r>
          </a:p>
        </p:txBody>
      </p:sp>
      <p:sp>
        <p:nvSpPr>
          <p:cNvPr id="60" name="Rectangle 59"/>
          <p:cNvSpPr/>
          <p:nvPr/>
        </p:nvSpPr>
        <p:spPr>
          <a:xfrm>
            <a:off x="7271828" y="5666563"/>
            <a:ext cx="1165704"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i="1" dirty="0">
                <a:solidFill>
                  <a:srgbClr val="0070C0"/>
                </a:solidFill>
                <a:latin typeface="VNI-Script" pitchFamily="2" charset="0"/>
              </a:rPr>
              <a:t>P</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=I</a:t>
            </a:r>
            <a:r>
              <a:rPr lang="en-US" i="1" baseline="30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.R</a:t>
            </a:r>
            <a:r>
              <a:rPr lang="en-US" i="1" baseline="-25000"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endParaRPr lang="vi-VN" dirty="0"/>
          </a:p>
        </p:txBody>
      </p:sp>
      <p:sp>
        <p:nvSpPr>
          <p:cNvPr id="61" name="Rectangle 60"/>
          <p:cNvSpPr/>
          <p:nvPr/>
        </p:nvSpPr>
        <p:spPr>
          <a:xfrm>
            <a:off x="8385757" y="5648588"/>
            <a:ext cx="1750800" cy="369332"/>
          </a:xfrm>
          <a:prstGeom prst="rect">
            <a:avLst/>
          </a:prstGeom>
        </p:spPr>
        <p:txBody>
          <a:bodyPr wrap="none">
            <a:spAutoFit/>
          </a:bodyPr>
          <a:lstStyle/>
          <a:p>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0,364</a:t>
            </a:r>
            <a:r>
              <a:rPr lang="en-US" i="1" baseline="300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2</a:t>
            </a: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.302,5</a:t>
            </a:r>
            <a:endParaRPr lang="vi-VN" dirty="0"/>
          </a:p>
        </p:txBody>
      </p:sp>
      <p:sp>
        <p:nvSpPr>
          <p:cNvPr id="62" name="Rectangle 61"/>
          <p:cNvSpPr/>
          <p:nvPr/>
        </p:nvSpPr>
        <p:spPr>
          <a:xfrm>
            <a:off x="10128250" y="5686299"/>
            <a:ext cx="1073371" cy="323165"/>
          </a:xfrm>
          <a:prstGeom prst="rect">
            <a:avLst/>
          </a:prstGeom>
        </p:spPr>
        <p:txBody>
          <a:bodyPr wrap="none">
            <a:spAutoFit/>
          </a:bodyPr>
          <a:lstStyle/>
          <a:p>
            <a:pPr marL="30480" marR="30480" algn="just">
              <a:lnSpc>
                <a:spcPts val="1800"/>
              </a:lnSpc>
              <a:spcAft>
                <a:spcPts val="1200"/>
              </a:spcAft>
            </a:pPr>
            <a:r>
              <a:rPr lang="en-US" i="1"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0070C0"/>
                </a:solidFill>
                <a:latin typeface="Arial" panose="020B0604020202020204" pitchFamily="34" charset="0"/>
                <a:ea typeface="Times New Roman" panose="02020603050405020304" pitchFamily="18" charset="0"/>
                <a:cs typeface="Times New Roman" panose="02020603050405020304" pitchFamily="18" charset="0"/>
              </a:rPr>
              <a:t>40(W)</a:t>
            </a:r>
            <a:endParaRPr lang="en-US"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22370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arn(inVertic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arn(inVertic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arn(inVertic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arn(inVertic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arn(inVertic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arn(inVertic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arn(inVertic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barn(inVertical)">
                                      <p:cBhvr>
                                        <p:cTn id="67" dur="500"/>
                                        <p:tgtEl>
                                          <p:spTgt spid="7"/>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arn(inVertic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barn(inVertical)">
                                      <p:cBhvr>
                                        <p:cTn id="77" dur="500"/>
                                        <p:tgtEl>
                                          <p:spTgt spid="30"/>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barn(inVertical)">
                                      <p:cBhvr>
                                        <p:cTn id="82" dur="500"/>
                                        <p:tgtEl>
                                          <p:spTgt spid="23"/>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barn(inVertical)">
                                      <p:cBhvr>
                                        <p:cTn id="87" dur="500"/>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barn(inVertical)">
                                      <p:cBhvr>
                                        <p:cTn id="92" dur="500"/>
                                        <p:tgtEl>
                                          <p:spTgt spid="24"/>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barn(inVertical)">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barn(inVertical)">
                                      <p:cBhvr>
                                        <p:cTn id="102" dur="500"/>
                                        <p:tgtEl>
                                          <p:spTgt spid="26"/>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1"/>
                                        </p:tgtEl>
                                        <p:attrNameLst>
                                          <p:attrName>style.visibility</p:attrName>
                                        </p:attrNameLst>
                                      </p:cBhvr>
                                      <p:to>
                                        <p:strVal val="visible"/>
                                      </p:to>
                                    </p:set>
                                    <p:animEffect transition="in" filter="barn(inVertical)">
                                      <p:cBhvr>
                                        <p:cTn id="107" dur="500"/>
                                        <p:tgtEl>
                                          <p:spTgt spid="11"/>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35"/>
                                        </p:tgtEl>
                                        <p:attrNameLst>
                                          <p:attrName>style.visibility</p:attrName>
                                        </p:attrNameLst>
                                      </p:cBhvr>
                                      <p:to>
                                        <p:strVal val="visible"/>
                                      </p:to>
                                    </p:set>
                                    <p:animEffect transition="in" filter="barn(inVertical)">
                                      <p:cBhvr>
                                        <p:cTn id="112" dur="500"/>
                                        <p:tgtEl>
                                          <p:spTgt spid="35"/>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36"/>
                                        </p:tgtEl>
                                        <p:attrNameLst>
                                          <p:attrName>style.visibility</p:attrName>
                                        </p:attrNameLst>
                                      </p:cBhvr>
                                      <p:to>
                                        <p:strVal val="visible"/>
                                      </p:to>
                                    </p:set>
                                    <p:animEffect transition="in" filter="barn(inVertical)">
                                      <p:cBhvr>
                                        <p:cTn id="117" dur="500"/>
                                        <p:tgtEl>
                                          <p:spTgt spid="36"/>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2"/>
                                        </p:tgtEl>
                                        <p:attrNameLst>
                                          <p:attrName>style.visibility</p:attrName>
                                        </p:attrNameLst>
                                      </p:cBhvr>
                                      <p:to>
                                        <p:strVal val="visible"/>
                                      </p:to>
                                    </p:set>
                                    <p:animEffect transition="in" filter="barn(inVertical)">
                                      <p:cBhvr>
                                        <p:cTn id="122" dur="500"/>
                                        <p:tgtEl>
                                          <p:spTgt spid="2"/>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15"/>
                                        </p:tgtEl>
                                        <p:attrNameLst>
                                          <p:attrName>style.visibility</p:attrName>
                                        </p:attrNameLst>
                                      </p:cBhvr>
                                      <p:to>
                                        <p:strVal val="visible"/>
                                      </p:to>
                                    </p:set>
                                    <p:animEffect transition="in" filter="barn(inVertical)">
                                      <p:cBhvr>
                                        <p:cTn id="127" dur="500"/>
                                        <p:tgtEl>
                                          <p:spTgt spid="15"/>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22"/>
                                        </p:tgtEl>
                                        <p:attrNameLst>
                                          <p:attrName>style.visibility</p:attrName>
                                        </p:attrNameLst>
                                      </p:cBhvr>
                                      <p:to>
                                        <p:strVal val="visible"/>
                                      </p:to>
                                    </p:set>
                                    <p:animEffect transition="in" filter="barn(inVertical)">
                                      <p:cBhvr>
                                        <p:cTn id="132" dur="500"/>
                                        <p:tgtEl>
                                          <p:spTgt spid="22"/>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barn(inVertical)">
                                      <p:cBhvr>
                                        <p:cTn id="137" dur="500"/>
                                        <p:tgtEl>
                                          <p:spTgt spid="31"/>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32"/>
                                        </p:tgtEl>
                                        <p:attrNameLst>
                                          <p:attrName>style.visibility</p:attrName>
                                        </p:attrNameLst>
                                      </p:cBhvr>
                                      <p:to>
                                        <p:strVal val="visible"/>
                                      </p:to>
                                    </p:set>
                                    <p:animEffect transition="in" filter="barn(inVertical)">
                                      <p:cBhvr>
                                        <p:cTn id="142" dur="500"/>
                                        <p:tgtEl>
                                          <p:spTgt spid="32"/>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16"/>
                                        </p:tgtEl>
                                        <p:attrNameLst>
                                          <p:attrName>style.visibility</p:attrName>
                                        </p:attrNameLst>
                                      </p:cBhvr>
                                      <p:to>
                                        <p:strVal val="visible"/>
                                      </p:to>
                                    </p:set>
                                    <p:animEffect transition="in" filter="barn(inVertical)">
                                      <p:cBhvr>
                                        <p:cTn id="147" dur="500"/>
                                        <p:tgtEl>
                                          <p:spTgt spid="16"/>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17"/>
                                        </p:tgtEl>
                                        <p:attrNameLst>
                                          <p:attrName>style.visibility</p:attrName>
                                        </p:attrNameLst>
                                      </p:cBhvr>
                                      <p:to>
                                        <p:strVal val="visible"/>
                                      </p:to>
                                    </p:set>
                                    <p:animEffect transition="in" filter="barn(inVertical)">
                                      <p:cBhvr>
                                        <p:cTn id="152" dur="500"/>
                                        <p:tgtEl>
                                          <p:spTgt spid="17"/>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18"/>
                                        </p:tgtEl>
                                        <p:attrNameLst>
                                          <p:attrName>style.visibility</p:attrName>
                                        </p:attrNameLst>
                                      </p:cBhvr>
                                      <p:to>
                                        <p:strVal val="visible"/>
                                      </p:to>
                                    </p:set>
                                    <p:animEffect transition="in" filter="barn(inVertical)">
                                      <p:cBhvr>
                                        <p:cTn id="157" dur="500"/>
                                        <p:tgtEl>
                                          <p:spTgt spid="18"/>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42"/>
                                        </p:tgtEl>
                                        <p:attrNameLst>
                                          <p:attrName>style.visibility</p:attrName>
                                        </p:attrNameLst>
                                      </p:cBhvr>
                                      <p:to>
                                        <p:strVal val="visible"/>
                                      </p:to>
                                    </p:set>
                                    <p:animEffect transition="in" filter="barn(inVertical)">
                                      <p:cBhvr>
                                        <p:cTn id="162" dur="500"/>
                                        <p:tgtEl>
                                          <p:spTgt spid="42"/>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19"/>
                                        </p:tgtEl>
                                        <p:attrNameLst>
                                          <p:attrName>style.visibility</p:attrName>
                                        </p:attrNameLst>
                                      </p:cBhvr>
                                      <p:to>
                                        <p:strVal val="visible"/>
                                      </p:to>
                                    </p:set>
                                    <p:animEffect transition="in" filter="barn(inVertical)">
                                      <p:cBhvr>
                                        <p:cTn id="167" dur="500"/>
                                        <p:tgtEl>
                                          <p:spTgt spid="19"/>
                                        </p:tgtEl>
                                      </p:cBhvr>
                                    </p:animEffec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27"/>
                                        </p:tgtEl>
                                        <p:attrNameLst>
                                          <p:attrName>style.visibility</p:attrName>
                                        </p:attrNameLst>
                                      </p:cBhvr>
                                      <p:to>
                                        <p:strVal val="visible"/>
                                      </p:to>
                                    </p:set>
                                    <p:animEffect transition="in" filter="barn(inVertical)">
                                      <p:cBhvr>
                                        <p:cTn id="172" dur="500"/>
                                        <p:tgtEl>
                                          <p:spTgt spid="27"/>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ntr" presetSubtype="21" fill="hold" grpId="0" nodeType="clickEffect">
                                  <p:stCondLst>
                                    <p:cond delay="0"/>
                                  </p:stCondLst>
                                  <p:childTnLst>
                                    <p:set>
                                      <p:cBhvr>
                                        <p:cTn id="176" dur="1" fill="hold">
                                          <p:stCondLst>
                                            <p:cond delay="0"/>
                                          </p:stCondLst>
                                        </p:cTn>
                                        <p:tgtEl>
                                          <p:spTgt spid="28"/>
                                        </p:tgtEl>
                                        <p:attrNameLst>
                                          <p:attrName>style.visibility</p:attrName>
                                        </p:attrNameLst>
                                      </p:cBhvr>
                                      <p:to>
                                        <p:strVal val="visible"/>
                                      </p:to>
                                    </p:set>
                                    <p:animEffect transition="in" filter="barn(inVertical)">
                                      <p:cBhvr>
                                        <p:cTn id="177" dur="500"/>
                                        <p:tgtEl>
                                          <p:spTgt spid="28"/>
                                        </p:tgtEl>
                                      </p:cBhvr>
                                    </p:animEffect>
                                  </p:childTnLst>
                                </p:cTn>
                              </p:par>
                            </p:childTnLst>
                          </p:cTn>
                        </p:par>
                      </p:childTnLst>
                    </p:cTn>
                  </p:par>
                  <p:par>
                    <p:cTn id="178" fill="hold">
                      <p:stCondLst>
                        <p:cond delay="indefinite"/>
                      </p:stCondLst>
                      <p:childTnLst>
                        <p:par>
                          <p:cTn id="179" fill="hold">
                            <p:stCondLst>
                              <p:cond delay="0"/>
                            </p:stCondLst>
                            <p:childTnLst>
                              <p:par>
                                <p:cTn id="180" presetID="16" presetClass="entr" presetSubtype="21" fill="hold" grpId="0" nodeType="clickEffect">
                                  <p:stCondLst>
                                    <p:cond delay="0"/>
                                  </p:stCondLst>
                                  <p:childTnLst>
                                    <p:set>
                                      <p:cBhvr>
                                        <p:cTn id="181" dur="1" fill="hold">
                                          <p:stCondLst>
                                            <p:cond delay="0"/>
                                          </p:stCondLst>
                                        </p:cTn>
                                        <p:tgtEl>
                                          <p:spTgt spid="29"/>
                                        </p:tgtEl>
                                        <p:attrNameLst>
                                          <p:attrName>style.visibility</p:attrName>
                                        </p:attrNameLst>
                                      </p:cBhvr>
                                      <p:to>
                                        <p:strVal val="visible"/>
                                      </p:to>
                                    </p:set>
                                    <p:animEffect transition="in" filter="barn(inVertical)">
                                      <p:cBhvr>
                                        <p:cTn id="182" dur="500"/>
                                        <p:tgtEl>
                                          <p:spTgt spid="29"/>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33"/>
                                        </p:tgtEl>
                                        <p:attrNameLst>
                                          <p:attrName>style.visibility</p:attrName>
                                        </p:attrNameLst>
                                      </p:cBhvr>
                                      <p:to>
                                        <p:strVal val="visible"/>
                                      </p:to>
                                    </p:set>
                                    <p:animEffect transition="in" filter="barn(inVertical)">
                                      <p:cBhvr>
                                        <p:cTn id="187" dur="500"/>
                                        <p:tgtEl>
                                          <p:spTgt spid="33"/>
                                        </p:tgtEl>
                                      </p:cBhvr>
                                    </p:animEffect>
                                  </p:childTnLst>
                                </p:cTn>
                              </p:par>
                            </p:childTnLst>
                          </p:cTn>
                        </p:par>
                      </p:childTnLst>
                    </p:cTn>
                  </p:par>
                  <p:par>
                    <p:cTn id="188" fill="hold">
                      <p:stCondLst>
                        <p:cond delay="indefinite"/>
                      </p:stCondLst>
                      <p:childTnLst>
                        <p:par>
                          <p:cTn id="189" fill="hold">
                            <p:stCondLst>
                              <p:cond delay="0"/>
                            </p:stCondLst>
                            <p:childTnLst>
                              <p:par>
                                <p:cTn id="190" presetID="16" presetClass="entr" presetSubtype="21" fill="hold" grpId="0" nodeType="clickEffect">
                                  <p:stCondLst>
                                    <p:cond delay="0"/>
                                  </p:stCondLst>
                                  <p:childTnLst>
                                    <p:set>
                                      <p:cBhvr>
                                        <p:cTn id="191" dur="1" fill="hold">
                                          <p:stCondLst>
                                            <p:cond delay="0"/>
                                          </p:stCondLst>
                                        </p:cTn>
                                        <p:tgtEl>
                                          <p:spTgt spid="34"/>
                                        </p:tgtEl>
                                        <p:attrNameLst>
                                          <p:attrName>style.visibility</p:attrName>
                                        </p:attrNameLst>
                                      </p:cBhvr>
                                      <p:to>
                                        <p:strVal val="visible"/>
                                      </p:to>
                                    </p:set>
                                    <p:animEffect transition="in" filter="barn(inVertical)">
                                      <p:cBhvr>
                                        <p:cTn id="192" dur="500"/>
                                        <p:tgtEl>
                                          <p:spTgt spid="34"/>
                                        </p:tgtEl>
                                      </p:cBhvr>
                                    </p:animEffec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37"/>
                                        </p:tgtEl>
                                        <p:attrNameLst>
                                          <p:attrName>style.visibility</p:attrName>
                                        </p:attrNameLst>
                                      </p:cBhvr>
                                      <p:to>
                                        <p:strVal val="visible"/>
                                      </p:to>
                                    </p:set>
                                    <p:animEffect transition="in" filter="barn(inVertical)">
                                      <p:cBhvr>
                                        <p:cTn id="197" dur="500"/>
                                        <p:tgtEl>
                                          <p:spTgt spid="37"/>
                                        </p:tgtEl>
                                      </p:cBhvr>
                                    </p:animEffect>
                                  </p:childTnLst>
                                </p:cTn>
                              </p:par>
                            </p:childTnLst>
                          </p:cTn>
                        </p:par>
                      </p:childTnLst>
                    </p:cTn>
                  </p:par>
                  <p:par>
                    <p:cTn id="198" fill="hold">
                      <p:stCondLst>
                        <p:cond delay="indefinite"/>
                      </p:stCondLst>
                      <p:childTnLst>
                        <p:par>
                          <p:cTn id="199" fill="hold">
                            <p:stCondLst>
                              <p:cond delay="0"/>
                            </p:stCondLst>
                            <p:childTnLst>
                              <p:par>
                                <p:cTn id="200" presetID="16" presetClass="entr" presetSubtype="21" fill="hold" grpId="0" nodeType="clickEffect">
                                  <p:stCondLst>
                                    <p:cond delay="0"/>
                                  </p:stCondLst>
                                  <p:childTnLst>
                                    <p:set>
                                      <p:cBhvr>
                                        <p:cTn id="201" dur="1" fill="hold">
                                          <p:stCondLst>
                                            <p:cond delay="0"/>
                                          </p:stCondLst>
                                        </p:cTn>
                                        <p:tgtEl>
                                          <p:spTgt spid="9"/>
                                        </p:tgtEl>
                                        <p:attrNameLst>
                                          <p:attrName>style.visibility</p:attrName>
                                        </p:attrNameLst>
                                      </p:cBhvr>
                                      <p:to>
                                        <p:strVal val="visible"/>
                                      </p:to>
                                    </p:set>
                                    <p:animEffect transition="in" filter="barn(inVertical)">
                                      <p:cBhvr>
                                        <p:cTn id="202" dur="500"/>
                                        <p:tgtEl>
                                          <p:spTgt spid="9"/>
                                        </p:tgtEl>
                                      </p:cBhvr>
                                    </p:animEffect>
                                  </p:childTnLst>
                                </p:cTn>
                              </p:par>
                            </p:childTnLst>
                          </p:cTn>
                        </p:par>
                      </p:childTnLst>
                    </p:cTn>
                  </p:par>
                  <p:par>
                    <p:cTn id="203" fill="hold">
                      <p:stCondLst>
                        <p:cond delay="indefinite"/>
                      </p:stCondLst>
                      <p:childTnLst>
                        <p:par>
                          <p:cTn id="204" fill="hold">
                            <p:stCondLst>
                              <p:cond delay="0"/>
                            </p:stCondLst>
                            <p:childTnLst>
                              <p:par>
                                <p:cTn id="205" presetID="16" presetClass="entr" presetSubtype="21" fill="hold" grpId="0" nodeType="clickEffect">
                                  <p:stCondLst>
                                    <p:cond delay="0"/>
                                  </p:stCondLst>
                                  <p:childTnLst>
                                    <p:set>
                                      <p:cBhvr>
                                        <p:cTn id="206" dur="1" fill="hold">
                                          <p:stCondLst>
                                            <p:cond delay="0"/>
                                          </p:stCondLst>
                                        </p:cTn>
                                        <p:tgtEl>
                                          <p:spTgt spid="39"/>
                                        </p:tgtEl>
                                        <p:attrNameLst>
                                          <p:attrName>style.visibility</p:attrName>
                                        </p:attrNameLst>
                                      </p:cBhvr>
                                      <p:to>
                                        <p:strVal val="visible"/>
                                      </p:to>
                                    </p:set>
                                    <p:animEffect transition="in" filter="barn(inVertical)">
                                      <p:cBhvr>
                                        <p:cTn id="207" dur="500"/>
                                        <p:tgtEl>
                                          <p:spTgt spid="39"/>
                                        </p:tgtEl>
                                      </p:cBhvr>
                                    </p:animEffect>
                                  </p:childTnLst>
                                </p:cTn>
                              </p:par>
                            </p:childTnLst>
                          </p:cTn>
                        </p:par>
                      </p:childTnLst>
                    </p:cTn>
                  </p:par>
                  <p:par>
                    <p:cTn id="208" fill="hold">
                      <p:stCondLst>
                        <p:cond delay="indefinite"/>
                      </p:stCondLst>
                      <p:childTnLst>
                        <p:par>
                          <p:cTn id="209" fill="hold">
                            <p:stCondLst>
                              <p:cond delay="0"/>
                            </p:stCondLst>
                            <p:childTnLst>
                              <p:par>
                                <p:cTn id="210" presetID="16" presetClass="entr" presetSubtype="21" fill="hold" grpId="0" nodeType="clickEffect">
                                  <p:stCondLst>
                                    <p:cond delay="0"/>
                                  </p:stCondLst>
                                  <p:childTnLst>
                                    <p:set>
                                      <p:cBhvr>
                                        <p:cTn id="211" dur="1" fill="hold">
                                          <p:stCondLst>
                                            <p:cond delay="0"/>
                                          </p:stCondLst>
                                        </p:cTn>
                                        <p:tgtEl>
                                          <p:spTgt spid="40"/>
                                        </p:tgtEl>
                                        <p:attrNameLst>
                                          <p:attrName>style.visibility</p:attrName>
                                        </p:attrNameLst>
                                      </p:cBhvr>
                                      <p:to>
                                        <p:strVal val="visible"/>
                                      </p:to>
                                    </p:set>
                                    <p:animEffect transition="in" filter="barn(inVertical)">
                                      <p:cBhvr>
                                        <p:cTn id="212" dur="500"/>
                                        <p:tgtEl>
                                          <p:spTgt spid="40"/>
                                        </p:tgtEl>
                                      </p:cBhvr>
                                    </p:animEffect>
                                  </p:childTnLst>
                                </p:cTn>
                              </p:par>
                            </p:childTnLst>
                          </p:cTn>
                        </p:par>
                      </p:childTnLst>
                    </p:cTn>
                  </p:par>
                  <p:par>
                    <p:cTn id="213" fill="hold">
                      <p:stCondLst>
                        <p:cond delay="indefinite"/>
                      </p:stCondLst>
                      <p:childTnLst>
                        <p:par>
                          <p:cTn id="214" fill="hold">
                            <p:stCondLst>
                              <p:cond delay="0"/>
                            </p:stCondLst>
                            <p:childTnLst>
                              <p:par>
                                <p:cTn id="215" presetID="16" presetClass="entr" presetSubtype="21" fill="hold" grpId="0" nodeType="clickEffect">
                                  <p:stCondLst>
                                    <p:cond delay="0"/>
                                  </p:stCondLst>
                                  <p:childTnLst>
                                    <p:set>
                                      <p:cBhvr>
                                        <p:cTn id="216" dur="1" fill="hold">
                                          <p:stCondLst>
                                            <p:cond delay="0"/>
                                          </p:stCondLst>
                                        </p:cTn>
                                        <p:tgtEl>
                                          <p:spTgt spid="41"/>
                                        </p:tgtEl>
                                        <p:attrNameLst>
                                          <p:attrName>style.visibility</p:attrName>
                                        </p:attrNameLst>
                                      </p:cBhvr>
                                      <p:to>
                                        <p:strVal val="visible"/>
                                      </p:to>
                                    </p:set>
                                    <p:animEffect transition="in" filter="barn(inVertical)">
                                      <p:cBhvr>
                                        <p:cTn id="217" dur="500"/>
                                        <p:tgtEl>
                                          <p:spTgt spid="41"/>
                                        </p:tgtEl>
                                      </p:cBhvr>
                                    </p:animEffect>
                                  </p:childTnLst>
                                </p:cTn>
                              </p:par>
                            </p:childTnLst>
                          </p:cTn>
                        </p:par>
                      </p:childTnLst>
                    </p:cTn>
                  </p:par>
                  <p:par>
                    <p:cTn id="218" fill="hold">
                      <p:stCondLst>
                        <p:cond delay="indefinite"/>
                      </p:stCondLst>
                      <p:childTnLst>
                        <p:par>
                          <p:cTn id="219" fill="hold">
                            <p:stCondLst>
                              <p:cond delay="0"/>
                            </p:stCondLst>
                            <p:childTnLst>
                              <p:par>
                                <p:cTn id="220" presetID="16" presetClass="entr" presetSubtype="21" fill="hold" grpId="0" nodeType="clickEffect">
                                  <p:stCondLst>
                                    <p:cond delay="0"/>
                                  </p:stCondLst>
                                  <p:childTnLst>
                                    <p:set>
                                      <p:cBhvr>
                                        <p:cTn id="221" dur="1" fill="hold">
                                          <p:stCondLst>
                                            <p:cond delay="0"/>
                                          </p:stCondLst>
                                        </p:cTn>
                                        <p:tgtEl>
                                          <p:spTgt spid="44"/>
                                        </p:tgtEl>
                                        <p:attrNameLst>
                                          <p:attrName>style.visibility</p:attrName>
                                        </p:attrNameLst>
                                      </p:cBhvr>
                                      <p:to>
                                        <p:strVal val="visible"/>
                                      </p:to>
                                    </p:set>
                                    <p:animEffect transition="in" filter="barn(inVertical)">
                                      <p:cBhvr>
                                        <p:cTn id="222" dur="500"/>
                                        <p:tgtEl>
                                          <p:spTgt spid="44"/>
                                        </p:tgtEl>
                                      </p:cBhvr>
                                    </p:animEffect>
                                  </p:childTnLst>
                                </p:cTn>
                              </p:par>
                            </p:childTnLst>
                          </p:cTn>
                        </p:par>
                      </p:childTnLst>
                    </p:cTn>
                  </p:par>
                  <p:par>
                    <p:cTn id="223" fill="hold">
                      <p:stCondLst>
                        <p:cond delay="indefinite"/>
                      </p:stCondLst>
                      <p:childTnLst>
                        <p:par>
                          <p:cTn id="224" fill="hold">
                            <p:stCondLst>
                              <p:cond delay="0"/>
                            </p:stCondLst>
                            <p:childTnLst>
                              <p:par>
                                <p:cTn id="225" presetID="16" presetClass="entr" presetSubtype="21" fill="hold" grpId="0" nodeType="clickEffect">
                                  <p:stCondLst>
                                    <p:cond delay="0"/>
                                  </p:stCondLst>
                                  <p:childTnLst>
                                    <p:set>
                                      <p:cBhvr>
                                        <p:cTn id="226" dur="1" fill="hold">
                                          <p:stCondLst>
                                            <p:cond delay="0"/>
                                          </p:stCondLst>
                                        </p:cTn>
                                        <p:tgtEl>
                                          <p:spTgt spid="45"/>
                                        </p:tgtEl>
                                        <p:attrNameLst>
                                          <p:attrName>style.visibility</p:attrName>
                                        </p:attrNameLst>
                                      </p:cBhvr>
                                      <p:to>
                                        <p:strVal val="visible"/>
                                      </p:to>
                                    </p:set>
                                    <p:animEffect transition="in" filter="barn(inVertical)">
                                      <p:cBhvr>
                                        <p:cTn id="227" dur="500"/>
                                        <p:tgtEl>
                                          <p:spTgt spid="45"/>
                                        </p:tgtEl>
                                      </p:cBhvr>
                                    </p:animEffect>
                                  </p:childTnLst>
                                </p:cTn>
                              </p:par>
                            </p:childTnLst>
                          </p:cTn>
                        </p:par>
                      </p:childTnLst>
                    </p:cTn>
                  </p:par>
                  <p:par>
                    <p:cTn id="228" fill="hold">
                      <p:stCondLst>
                        <p:cond delay="indefinite"/>
                      </p:stCondLst>
                      <p:childTnLst>
                        <p:par>
                          <p:cTn id="229" fill="hold">
                            <p:stCondLst>
                              <p:cond delay="0"/>
                            </p:stCondLst>
                            <p:childTnLst>
                              <p:par>
                                <p:cTn id="230" presetID="16" presetClass="entr" presetSubtype="21" fill="hold" grpId="0" nodeType="clickEffect">
                                  <p:stCondLst>
                                    <p:cond delay="0"/>
                                  </p:stCondLst>
                                  <p:childTnLst>
                                    <p:set>
                                      <p:cBhvr>
                                        <p:cTn id="231" dur="1" fill="hold">
                                          <p:stCondLst>
                                            <p:cond delay="0"/>
                                          </p:stCondLst>
                                        </p:cTn>
                                        <p:tgtEl>
                                          <p:spTgt spid="54"/>
                                        </p:tgtEl>
                                        <p:attrNameLst>
                                          <p:attrName>style.visibility</p:attrName>
                                        </p:attrNameLst>
                                      </p:cBhvr>
                                      <p:to>
                                        <p:strVal val="visible"/>
                                      </p:to>
                                    </p:set>
                                    <p:animEffect transition="in" filter="barn(inVertical)">
                                      <p:cBhvr>
                                        <p:cTn id="232" dur="500"/>
                                        <p:tgtEl>
                                          <p:spTgt spid="54"/>
                                        </p:tgtEl>
                                      </p:cBhvr>
                                    </p:animEffect>
                                  </p:childTnLst>
                                </p:cTn>
                              </p:par>
                            </p:childTnLst>
                          </p:cTn>
                        </p:par>
                      </p:childTnLst>
                    </p:cTn>
                  </p:par>
                  <p:par>
                    <p:cTn id="233" fill="hold">
                      <p:stCondLst>
                        <p:cond delay="indefinite"/>
                      </p:stCondLst>
                      <p:childTnLst>
                        <p:par>
                          <p:cTn id="234" fill="hold">
                            <p:stCondLst>
                              <p:cond delay="0"/>
                            </p:stCondLst>
                            <p:childTnLst>
                              <p:par>
                                <p:cTn id="235" presetID="16" presetClass="entr" presetSubtype="21" fill="hold" grpId="0" nodeType="clickEffect">
                                  <p:stCondLst>
                                    <p:cond delay="0"/>
                                  </p:stCondLst>
                                  <p:childTnLst>
                                    <p:set>
                                      <p:cBhvr>
                                        <p:cTn id="236" dur="1" fill="hold">
                                          <p:stCondLst>
                                            <p:cond delay="0"/>
                                          </p:stCondLst>
                                        </p:cTn>
                                        <p:tgtEl>
                                          <p:spTgt spid="46"/>
                                        </p:tgtEl>
                                        <p:attrNameLst>
                                          <p:attrName>style.visibility</p:attrName>
                                        </p:attrNameLst>
                                      </p:cBhvr>
                                      <p:to>
                                        <p:strVal val="visible"/>
                                      </p:to>
                                    </p:set>
                                    <p:animEffect transition="in" filter="barn(inVertical)">
                                      <p:cBhvr>
                                        <p:cTn id="237" dur="500"/>
                                        <p:tgtEl>
                                          <p:spTgt spid="46"/>
                                        </p:tgtEl>
                                      </p:cBhvr>
                                    </p:animEffect>
                                  </p:childTnLst>
                                </p:cTn>
                              </p:par>
                            </p:childTnLst>
                          </p:cTn>
                        </p:par>
                      </p:childTnLst>
                    </p:cTn>
                  </p:par>
                  <p:par>
                    <p:cTn id="238" fill="hold">
                      <p:stCondLst>
                        <p:cond delay="indefinite"/>
                      </p:stCondLst>
                      <p:childTnLst>
                        <p:par>
                          <p:cTn id="239" fill="hold">
                            <p:stCondLst>
                              <p:cond delay="0"/>
                            </p:stCondLst>
                            <p:childTnLst>
                              <p:par>
                                <p:cTn id="240" presetID="16" presetClass="entr" presetSubtype="21" fill="hold" grpId="0" nodeType="clickEffect">
                                  <p:stCondLst>
                                    <p:cond delay="0"/>
                                  </p:stCondLst>
                                  <p:childTnLst>
                                    <p:set>
                                      <p:cBhvr>
                                        <p:cTn id="241" dur="1" fill="hold">
                                          <p:stCondLst>
                                            <p:cond delay="0"/>
                                          </p:stCondLst>
                                        </p:cTn>
                                        <p:tgtEl>
                                          <p:spTgt spid="47"/>
                                        </p:tgtEl>
                                        <p:attrNameLst>
                                          <p:attrName>style.visibility</p:attrName>
                                        </p:attrNameLst>
                                      </p:cBhvr>
                                      <p:to>
                                        <p:strVal val="visible"/>
                                      </p:to>
                                    </p:set>
                                    <p:animEffect transition="in" filter="barn(inVertical)">
                                      <p:cBhvr>
                                        <p:cTn id="242" dur="500"/>
                                        <p:tgtEl>
                                          <p:spTgt spid="47"/>
                                        </p:tgtEl>
                                      </p:cBhvr>
                                    </p:animEffect>
                                  </p:childTnLst>
                                </p:cTn>
                              </p:par>
                            </p:childTnLst>
                          </p:cTn>
                        </p:par>
                      </p:childTnLst>
                    </p:cTn>
                  </p:par>
                  <p:par>
                    <p:cTn id="243" fill="hold">
                      <p:stCondLst>
                        <p:cond delay="indefinite"/>
                      </p:stCondLst>
                      <p:childTnLst>
                        <p:par>
                          <p:cTn id="244" fill="hold">
                            <p:stCondLst>
                              <p:cond delay="0"/>
                            </p:stCondLst>
                            <p:childTnLst>
                              <p:par>
                                <p:cTn id="245" presetID="16" presetClass="entr" presetSubtype="21" fill="hold" grpId="0" nodeType="clickEffect">
                                  <p:stCondLst>
                                    <p:cond delay="0"/>
                                  </p:stCondLst>
                                  <p:childTnLst>
                                    <p:set>
                                      <p:cBhvr>
                                        <p:cTn id="246" dur="1" fill="hold">
                                          <p:stCondLst>
                                            <p:cond delay="0"/>
                                          </p:stCondLst>
                                        </p:cTn>
                                        <p:tgtEl>
                                          <p:spTgt spid="53"/>
                                        </p:tgtEl>
                                        <p:attrNameLst>
                                          <p:attrName>style.visibility</p:attrName>
                                        </p:attrNameLst>
                                      </p:cBhvr>
                                      <p:to>
                                        <p:strVal val="visible"/>
                                      </p:to>
                                    </p:set>
                                    <p:animEffect transition="in" filter="barn(inVertical)">
                                      <p:cBhvr>
                                        <p:cTn id="247" dur="500"/>
                                        <p:tgtEl>
                                          <p:spTgt spid="53"/>
                                        </p:tgtEl>
                                      </p:cBhvr>
                                    </p:animEffect>
                                  </p:childTnLst>
                                </p:cTn>
                              </p:par>
                            </p:childTnLst>
                          </p:cTn>
                        </p:par>
                      </p:childTnLst>
                    </p:cTn>
                  </p:par>
                  <p:par>
                    <p:cTn id="248" fill="hold">
                      <p:stCondLst>
                        <p:cond delay="indefinite"/>
                      </p:stCondLst>
                      <p:childTnLst>
                        <p:par>
                          <p:cTn id="249" fill="hold">
                            <p:stCondLst>
                              <p:cond delay="0"/>
                            </p:stCondLst>
                            <p:childTnLst>
                              <p:par>
                                <p:cTn id="250" presetID="16" presetClass="entr" presetSubtype="21" fill="hold" grpId="0" nodeType="clickEffect">
                                  <p:stCondLst>
                                    <p:cond delay="0"/>
                                  </p:stCondLst>
                                  <p:childTnLst>
                                    <p:set>
                                      <p:cBhvr>
                                        <p:cTn id="251" dur="1" fill="hold">
                                          <p:stCondLst>
                                            <p:cond delay="0"/>
                                          </p:stCondLst>
                                        </p:cTn>
                                        <p:tgtEl>
                                          <p:spTgt spid="48"/>
                                        </p:tgtEl>
                                        <p:attrNameLst>
                                          <p:attrName>style.visibility</p:attrName>
                                        </p:attrNameLst>
                                      </p:cBhvr>
                                      <p:to>
                                        <p:strVal val="visible"/>
                                      </p:to>
                                    </p:set>
                                    <p:animEffect transition="in" filter="barn(inVertical)">
                                      <p:cBhvr>
                                        <p:cTn id="252" dur="500"/>
                                        <p:tgtEl>
                                          <p:spTgt spid="48"/>
                                        </p:tgtEl>
                                      </p:cBhvr>
                                    </p:animEffect>
                                  </p:childTnLst>
                                </p:cTn>
                              </p:par>
                            </p:childTnLst>
                          </p:cTn>
                        </p:par>
                      </p:childTnLst>
                    </p:cTn>
                  </p:par>
                  <p:par>
                    <p:cTn id="253" fill="hold">
                      <p:stCondLst>
                        <p:cond delay="indefinite"/>
                      </p:stCondLst>
                      <p:childTnLst>
                        <p:par>
                          <p:cTn id="254" fill="hold">
                            <p:stCondLst>
                              <p:cond delay="0"/>
                            </p:stCondLst>
                            <p:childTnLst>
                              <p:par>
                                <p:cTn id="255" presetID="16" presetClass="entr" presetSubtype="21" fill="hold" grpId="0" nodeType="clickEffect">
                                  <p:stCondLst>
                                    <p:cond delay="0"/>
                                  </p:stCondLst>
                                  <p:childTnLst>
                                    <p:set>
                                      <p:cBhvr>
                                        <p:cTn id="256" dur="1" fill="hold">
                                          <p:stCondLst>
                                            <p:cond delay="0"/>
                                          </p:stCondLst>
                                        </p:cTn>
                                        <p:tgtEl>
                                          <p:spTgt spid="49"/>
                                        </p:tgtEl>
                                        <p:attrNameLst>
                                          <p:attrName>style.visibility</p:attrName>
                                        </p:attrNameLst>
                                      </p:cBhvr>
                                      <p:to>
                                        <p:strVal val="visible"/>
                                      </p:to>
                                    </p:set>
                                    <p:animEffect transition="in" filter="barn(inVertical)">
                                      <p:cBhvr>
                                        <p:cTn id="257" dur="500"/>
                                        <p:tgtEl>
                                          <p:spTgt spid="49"/>
                                        </p:tgtEl>
                                      </p:cBhvr>
                                    </p:animEffect>
                                  </p:childTnLst>
                                </p:cTn>
                              </p:par>
                            </p:childTnLst>
                          </p:cTn>
                        </p:par>
                      </p:childTnLst>
                    </p:cTn>
                  </p:par>
                  <p:par>
                    <p:cTn id="258" fill="hold">
                      <p:stCondLst>
                        <p:cond delay="indefinite"/>
                      </p:stCondLst>
                      <p:childTnLst>
                        <p:par>
                          <p:cTn id="259" fill="hold">
                            <p:stCondLst>
                              <p:cond delay="0"/>
                            </p:stCondLst>
                            <p:childTnLst>
                              <p:par>
                                <p:cTn id="260" presetID="16" presetClass="entr" presetSubtype="21" fill="hold" grpId="0" nodeType="clickEffect">
                                  <p:stCondLst>
                                    <p:cond delay="0"/>
                                  </p:stCondLst>
                                  <p:childTnLst>
                                    <p:set>
                                      <p:cBhvr>
                                        <p:cTn id="261" dur="1" fill="hold">
                                          <p:stCondLst>
                                            <p:cond delay="0"/>
                                          </p:stCondLst>
                                        </p:cTn>
                                        <p:tgtEl>
                                          <p:spTgt spid="50"/>
                                        </p:tgtEl>
                                        <p:attrNameLst>
                                          <p:attrName>style.visibility</p:attrName>
                                        </p:attrNameLst>
                                      </p:cBhvr>
                                      <p:to>
                                        <p:strVal val="visible"/>
                                      </p:to>
                                    </p:set>
                                    <p:animEffect transition="in" filter="barn(inVertical)">
                                      <p:cBhvr>
                                        <p:cTn id="262" dur="500"/>
                                        <p:tgtEl>
                                          <p:spTgt spid="50"/>
                                        </p:tgtEl>
                                      </p:cBhvr>
                                    </p:animEffect>
                                  </p:childTnLst>
                                </p:cTn>
                              </p:par>
                            </p:childTnLst>
                          </p:cTn>
                        </p:par>
                      </p:childTnLst>
                    </p:cTn>
                  </p:par>
                  <p:par>
                    <p:cTn id="263" fill="hold">
                      <p:stCondLst>
                        <p:cond delay="indefinite"/>
                      </p:stCondLst>
                      <p:childTnLst>
                        <p:par>
                          <p:cTn id="264" fill="hold">
                            <p:stCondLst>
                              <p:cond delay="0"/>
                            </p:stCondLst>
                            <p:childTnLst>
                              <p:par>
                                <p:cTn id="265" presetID="16" presetClass="entr" presetSubtype="21" fill="hold" grpId="0" nodeType="clickEffect">
                                  <p:stCondLst>
                                    <p:cond delay="0"/>
                                  </p:stCondLst>
                                  <p:childTnLst>
                                    <p:set>
                                      <p:cBhvr>
                                        <p:cTn id="266" dur="1" fill="hold">
                                          <p:stCondLst>
                                            <p:cond delay="0"/>
                                          </p:stCondLst>
                                        </p:cTn>
                                        <p:tgtEl>
                                          <p:spTgt spid="51"/>
                                        </p:tgtEl>
                                        <p:attrNameLst>
                                          <p:attrName>style.visibility</p:attrName>
                                        </p:attrNameLst>
                                      </p:cBhvr>
                                      <p:to>
                                        <p:strVal val="visible"/>
                                      </p:to>
                                    </p:set>
                                    <p:animEffect transition="in" filter="barn(inVertical)">
                                      <p:cBhvr>
                                        <p:cTn id="267" dur="500"/>
                                        <p:tgtEl>
                                          <p:spTgt spid="51"/>
                                        </p:tgtEl>
                                      </p:cBhvr>
                                    </p:animEffect>
                                  </p:childTnLst>
                                </p:cTn>
                              </p:par>
                            </p:childTnLst>
                          </p:cTn>
                        </p:par>
                      </p:childTnLst>
                    </p:cTn>
                  </p:par>
                  <p:par>
                    <p:cTn id="268" fill="hold">
                      <p:stCondLst>
                        <p:cond delay="indefinite"/>
                      </p:stCondLst>
                      <p:childTnLst>
                        <p:par>
                          <p:cTn id="269" fill="hold">
                            <p:stCondLst>
                              <p:cond delay="0"/>
                            </p:stCondLst>
                            <p:childTnLst>
                              <p:par>
                                <p:cTn id="270" presetID="16" presetClass="entr" presetSubtype="21" fill="hold" grpId="0" nodeType="clickEffect">
                                  <p:stCondLst>
                                    <p:cond delay="0"/>
                                  </p:stCondLst>
                                  <p:childTnLst>
                                    <p:set>
                                      <p:cBhvr>
                                        <p:cTn id="271" dur="1" fill="hold">
                                          <p:stCondLst>
                                            <p:cond delay="0"/>
                                          </p:stCondLst>
                                        </p:cTn>
                                        <p:tgtEl>
                                          <p:spTgt spid="52"/>
                                        </p:tgtEl>
                                        <p:attrNameLst>
                                          <p:attrName>style.visibility</p:attrName>
                                        </p:attrNameLst>
                                      </p:cBhvr>
                                      <p:to>
                                        <p:strVal val="visible"/>
                                      </p:to>
                                    </p:set>
                                    <p:animEffect transition="in" filter="barn(inVertical)">
                                      <p:cBhvr>
                                        <p:cTn id="272" dur="500"/>
                                        <p:tgtEl>
                                          <p:spTgt spid="52"/>
                                        </p:tgtEl>
                                      </p:cBhvr>
                                    </p:animEffect>
                                  </p:childTnLst>
                                </p:cTn>
                              </p:par>
                            </p:childTnLst>
                          </p:cTn>
                        </p:par>
                      </p:childTnLst>
                    </p:cTn>
                  </p:par>
                  <p:par>
                    <p:cTn id="273" fill="hold">
                      <p:stCondLst>
                        <p:cond delay="indefinite"/>
                      </p:stCondLst>
                      <p:childTnLst>
                        <p:par>
                          <p:cTn id="274" fill="hold">
                            <p:stCondLst>
                              <p:cond delay="0"/>
                            </p:stCondLst>
                            <p:childTnLst>
                              <p:par>
                                <p:cTn id="275" presetID="16" presetClass="entr" presetSubtype="21" fill="hold" grpId="0" nodeType="clickEffect">
                                  <p:stCondLst>
                                    <p:cond delay="0"/>
                                  </p:stCondLst>
                                  <p:childTnLst>
                                    <p:set>
                                      <p:cBhvr>
                                        <p:cTn id="276" dur="1" fill="hold">
                                          <p:stCondLst>
                                            <p:cond delay="0"/>
                                          </p:stCondLst>
                                        </p:cTn>
                                        <p:tgtEl>
                                          <p:spTgt spid="60"/>
                                        </p:tgtEl>
                                        <p:attrNameLst>
                                          <p:attrName>style.visibility</p:attrName>
                                        </p:attrNameLst>
                                      </p:cBhvr>
                                      <p:to>
                                        <p:strVal val="visible"/>
                                      </p:to>
                                    </p:set>
                                    <p:animEffect transition="in" filter="barn(inVertical)">
                                      <p:cBhvr>
                                        <p:cTn id="277" dur="500"/>
                                        <p:tgtEl>
                                          <p:spTgt spid="60"/>
                                        </p:tgtEl>
                                      </p:cBhvr>
                                    </p:animEffect>
                                  </p:childTnLst>
                                </p:cTn>
                              </p:par>
                            </p:childTnLst>
                          </p:cTn>
                        </p:par>
                      </p:childTnLst>
                    </p:cTn>
                  </p:par>
                  <p:par>
                    <p:cTn id="278" fill="hold">
                      <p:stCondLst>
                        <p:cond delay="indefinite"/>
                      </p:stCondLst>
                      <p:childTnLst>
                        <p:par>
                          <p:cTn id="279" fill="hold">
                            <p:stCondLst>
                              <p:cond delay="0"/>
                            </p:stCondLst>
                            <p:childTnLst>
                              <p:par>
                                <p:cTn id="280" presetID="16" presetClass="entr" presetSubtype="21" fill="hold" grpId="0" nodeType="clickEffect">
                                  <p:stCondLst>
                                    <p:cond delay="0"/>
                                  </p:stCondLst>
                                  <p:childTnLst>
                                    <p:set>
                                      <p:cBhvr>
                                        <p:cTn id="281" dur="1" fill="hold">
                                          <p:stCondLst>
                                            <p:cond delay="0"/>
                                          </p:stCondLst>
                                        </p:cTn>
                                        <p:tgtEl>
                                          <p:spTgt spid="61"/>
                                        </p:tgtEl>
                                        <p:attrNameLst>
                                          <p:attrName>style.visibility</p:attrName>
                                        </p:attrNameLst>
                                      </p:cBhvr>
                                      <p:to>
                                        <p:strVal val="visible"/>
                                      </p:to>
                                    </p:set>
                                    <p:animEffect transition="in" filter="barn(inVertical)">
                                      <p:cBhvr>
                                        <p:cTn id="282" dur="500"/>
                                        <p:tgtEl>
                                          <p:spTgt spid="61"/>
                                        </p:tgtEl>
                                      </p:cBhvr>
                                    </p:animEffect>
                                  </p:childTnLst>
                                </p:cTn>
                              </p:par>
                            </p:childTnLst>
                          </p:cTn>
                        </p:par>
                      </p:childTnLst>
                    </p:cTn>
                  </p:par>
                  <p:par>
                    <p:cTn id="283" fill="hold">
                      <p:stCondLst>
                        <p:cond delay="indefinite"/>
                      </p:stCondLst>
                      <p:childTnLst>
                        <p:par>
                          <p:cTn id="284" fill="hold">
                            <p:stCondLst>
                              <p:cond delay="0"/>
                            </p:stCondLst>
                            <p:childTnLst>
                              <p:par>
                                <p:cTn id="285" presetID="16" presetClass="entr" presetSubtype="21" fill="hold" grpId="0" nodeType="clickEffect">
                                  <p:stCondLst>
                                    <p:cond delay="0"/>
                                  </p:stCondLst>
                                  <p:childTnLst>
                                    <p:set>
                                      <p:cBhvr>
                                        <p:cTn id="286" dur="1" fill="hold">
                                          <p:stCondLst>
                                            <p:cond delay="0"/>
                                          </p:stCondLst>
                                        </p:cTn>
                                        <p:tgtEl>
                                          <p:spTgt spid="10"/>
                                        </p:tgtEl>
                                        <p:attrNameLst>
                                          <p:attrName>style.visibility</p:attrName>
                                        </p:attrNameLst>
                                      </p:cBhvr>
                                      <p:to>
                                        <p:strVal val="visible"/>
                                      </p:to>
                                    </p:set>
                                    <p:animEffect transition="in" filter="barn(inVertical)">
                                      <p:cBhvr>
                                        <p:cTn id="28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8" grpId="0"/>
      <p:bldP spid="11" grpId="0"/>
      <p:bldP spid="21" grpId="0"/>
      <p:bldP spid="22" grpId="0"/>
      <p:bldP spid="23" grpId="0"/>
      <p:bldP spid="24" grpId="0"/>
      <p:bldP spid="25" grpId="0"/>
      <p:bldP spid="26" grpId="0"/>
      <p:bldP spid="2" grpId="0"/>
      <p:bldP spid="15" grpId="0"/>
      <p:bldP spid="30" grpId="0"/>
      <p:bldP spid="31" grpId="0"/>
      <p:bldP spid="32" grpId="0"/>
      <p:bldP spid="16" grpId="0"/>
      <p:bldP spid="17" grpId="0"/>
      <p:bldP spid="18" grpId="0"/>
      <p:bldP spid="19" grpId="0"/>
      <p:bldP spid="27" grpId="0"/>
      <p:bldP spid="28" grpId="0"/>
      <p:bldP spid="29" grpId="0"/>
      <p:bldP spid="33" grpId="0"/>
      <p:bldP spid="34" grpId="0"/>
      <p:bldP spid="42" grpId="0"/>
      <p:bldP spid="35" grpId="0"/>
      <p:bldP spid="36" grpId="0"/>
      <p:bldP spid="37" grpId="0"/>
      <p:bldP spid="39" grpId="0"/>
      <p:bldP spid="40" grpId="0"/>
      <p:bldP spid="41" grpId="0"/>
      <p:bldP spid="44" grpId="0"/>
      <p:bldP spid="45" grpId="0"/>
      <p:bldP spid="46" grpId="0"/>
      <p:bldP spid="47" grpId="0"/>
      <p:bldP spid="53" grpId="0"/>
      <p:bldP spid="54" grpId="0"/>
      <p:bldP spid="48" grpId="0"/>
      <p:bldP spid="49" grpId="0"/>
      <p:bldP spid="50" grpId="0"/>
      <p:bldP spid="51" grpId="0"/>
      <p:bldP spid="52" grpId="0"/>
      <p:bldP spid="60" grpId="0"/>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546290"/>
            <a:ext cx="11801856" cy="1754326"/>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b="1"/>
              <a:t>Bài 6:</a:t>
            </a:r>
            <a:r>
              <a:rPr lang="en-US"/>
              <a:t> Một quạt điện dùng trên xe ô tô có ghi 12V – 15W</a:t>
            </a:r>
          </a:p>
          <a:p>
            <a:r>
              <a:rPr lang="en-US"/>
              <a:t>a) Cần phải mắc quạt vào hiệu điện thế bao nhiêu để cho nó chạy bình thường? Tính cường độ dòng điện chạy qua khi đó</a:t>
            </a:r>
          </a:p>
          <a:p>
            <a:r>
              <a:rPr lang="en-US"/>
              <a:t>b) Tính điện năng mà quạt sử dụng trong một giờ khi chạy bình thường</a:t>
            </a:r>
          </a:p>
          <a:p>
            <a:r>
              <a:rPr lang="en-US"/>
              <a:t>c) Khi quạt chạy , điện năng được biến đổi thành các dạng năng lượng nào? Cho rằng hiệu suất của quạt là 85%, tính điện trở của quạt.</a:t>
            </a:r>
          </a:p>
        </p:txBody>
      </p:sp>
      <p:sp>
        <p:nvSpPr>
          <p:cNvPr id="113717" name="Text Box 53"/>
          <p:cNvSpPr txBox="1">
            <a:spLocks noChangeArrowheads="1"/>
          </p:cNvSpPr>
          <p:nvPr/>
        </p:nvSpPr>
        <p:spPr bwMode="auto">
          <a:xfrm>
            <a:off x="573209" y="225234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43" name="Text Box 53"/>
          <p:cNvSpPr txBox="1">
            <a:spLocks noChangeArrowheads="1"/>
          </p:cNvSpPr>
          <p:nvPr/>
        </p:nvSpPr>
        <p:spPr bwMode="auto">
          <a:xfrm>
            <a:off x="2630355" y="2157053"/>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1800" y="5742835"/>
            <a:ext cx="3706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rPr>
              <a:t>  </a:t>
            </a:r>
            <a:r>
              <a:rPr kumimoji="0" lang="en-US" altLang="en-US" sz="2000" b="0" i="0" u="none" strike="noStrike" cap="none" normalizeH="0" baseline="0" dirty="0" smtClean="0">
                <a:ln>
                  <a:noFill/>
                </a:ln>
                <a:solidFill>
                  <a:schemeClr val="tx1"/>
                </a:solidFill>
                <a:effectLst/>
                <a:latin typeface="Arial" panose="020B0604020202020204" pitchFamily="34" charset="0"/>
              </a:rPr>
              <a:t> </a:t>
            </a: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292212" y="2782402"/>
            <a:ext cx="2063773" cy="3016210"/>
          </a:xfrm>
          <a:prstGeom prst="rect">
            <a:avLst/>
          </a:prstGeom>
        </p:spPr>
        <p:txBody>
          <a:bodyPr wrap="square">
            <a:spAutoFit/>
          </a:bodyPr>
          <a:lstStyle/>
          <a:p>
            <a:pPr marL="30480" marR="30480" algn="just">
              <a:lnSpc>
                <a:spcPts val="1800"/>
              </a:lnSpc>
              <a:spcAft>
                <a:spcPts val="1200"/>
              </a:spcAft>
            </a:pP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U</a:t>
            </a:r>
            <a:r>
              <a:rPr lang="en-US" sz="1100" b="1"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12V </a:t>
            </a:r>
          </a:p>
          <a:p>
            <a:pPr marL="30480" marR="30480" algn="just">
              <a:lnSpc>
                <a:spcPts val="1800"/>
              </a:lnSpc>
              <a:spcAft>
                <a:spcPts val="1200"/>
              </a:spcAft>
            </a:pPr>
            <a:r>
              <a:rPr lang="en-US" altLang="vi-VN" b="1" i="1" dirty="0">
                <a:solidFill>
                  <a:srgbClr val="7030A0"/>
                </a:solidFill>
                <a:latin typeface="VNI-Script" pitchFamily="2" charset="0"/>
              </a:rPr>
              <a:t>P</a:t>
            </a:r>
            <a:r>
              <a:rPr lang="en-US" sz="1100" b="1"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15W</a:t>
            </a:r>
            <a:endParaRPr lang="en-US" sz="1600" b="1"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 U </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p>
          <a:p>
            <a:pPr marL="30480" marR="30480" algn="just">
              <a:lnSpc>
                <a:spcPts val="1800"/>
              </a:lnSpc>
              <a:spcAft>
                <a:spcPts val="1200"/>
              </a:spcAft>
            </a:pP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I = ?</a:t>
            </a:r>
            <a:endParaRPr lang="en-US" sz="1600" b="1"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b/ </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t = 1h = </a:t>
            </a: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3600s</a:t>
            </a:r>
          </a:p>
          <a:p>
            <a:pPr marL="30480" marR="30480" algn="just">
              <a:lnSpc>
                <a:spcPts val="1800"/>
              </a:lnSpc>
              <a:spcAft>
                <a:spcPts val="1200"/>
              </a:spcAft>
            </a:pP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 </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b="1"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c/ H </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85%</a:t>
            </a:r>
          </a:p>
          <a:p>
            <a:pPr marL="30480" marR="30480" algn="just">
              <a:lnSpc>
                <a:spcPts val="1800"/>
              </a:lnSpc>
              <a:spcAft>
                <a:spcPts val="1200"/>
              </a:spcAft>
            </a:pPr>
            <a:r>
              <a:rPr lang="en-US" b="1"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R </a:t>
            </a:r>
            <a:r>
              <a:rPr lang="en-US"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2242139" y="2655931"/>
            <a:ext cx="7301038" cy="323165"/>
          </a:xfrm>
          <a:prstGeom prst="rect">
            <a:avLst/>
          </a:prstGeom>
        </p:spPr>
        <p:txBody>
          <a:bodyPr wrap="none">
            <a:spAutoFit/>
          </a:bodyPr>
          <a:lstStyle/>
          <a:p>
            <a:pPr marL="30480" marR="30480" algn="just">
              <a:lnSpc>
                <a:spcPts val="1800"/>
              </a:lnSpc>
              <a:spcAft>
                <a:spcPts val="1200"/>
              </a:spcAft>
            </a:pP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 Phải mắc quạt vào hiệu điện </a:t>
            </a:r>
            <a:r>
              <a:rPr lang="en-US" sz="2000"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bằng hiệu điện thế </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định </a:t>
            </a:r>
            <a:r>
              <a:rPr lang="en-US" sz="2000"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mức:  </a:t>
            </a:r>
            <a:endParaRPr lang="en-US" sz="2000"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2811865" y="2989056"/>
            <a:ext cx="2436180" cy="323165"/>
          </a:xfrm>
          <a:prstGeom prst="rect">
            <a:avLst/>
          </a:prstGeom>
        </p:spPr>
        <p:txBody>
          <a:bodyPr wrap="none">
            <a:spAutoFit/>
          </a:bodyPr>
          <a:lstStyle/>
          <a:p>
            <a:pPr marL="30480" marR="30480" algn="just">
              <a:lnSpc>
                <a:spcPts val="1800"/>
              </a:lnSpc>
              <a:spcAft>
                <a:spcPts val="1200"/>
              </a:spcAft>
            </a:pPr>
            <a:r>
              <a:rPr lang="en-US" sz="2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=&gt; </a:t>
            </a:r>
            <a:r>
              <a:rPr lang="en-US" altLang="vi-VN" sz="2000" b="1" i="1" dirty="0" smtClean="0">
                <a:solidFill>
                  <a:srgbClr val="7030A0"/>
                </a:solidFill>
                <a:latin typeface="VNI-Script" pitchFamily="2" charset="0"/>
              </a:rPr>
              <a:t>P</a:t>
            </a:r>
            <a:r>
              <a:rPr lang="en-US" altLang="vi-VN" sz="1200" b="1" i="1" baseline="-25000" dirty="0" smtClean="0">
                <a:solidFill>
                  <a:srgbClr val="7030A0"/>
                </a:solidFill>
                <a:latin typeface="Arial" panose="020B0604020202020204" pitchFamily="34" charset="0"/>
                <a:cs typeface="Times New Roman" panose="02020603050405020304" pitchFamily="18" charset="0"/>
              </a:rPr>
              <a:t> </a:t>
            </a:r>
            <a:r>
              <a:rPr lang="en-US" sz="2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sz="2000" b="1" i="1" dirty="0" smtClean="0">
                <a:solidFill>
                  <a:srgbClr val="7030A0"/>
                </a:solidFill>
                <a:latin typeface="VNI-Script" pitchFamily="2" charset="0"/>
              </a:rPr>
              <a:t>P</a:t>
            </a:r>
            <a:r>
              <a:rPr lang="en-US" sz="2000" b="1"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a:t>
            </a:r>
            <a:r>
              <a:rPr lang="en-US" sz="2000"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sz="2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15W.</a:t>
            </a:r>
            <a:endParaRPr lang="en-US" sz="20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2519417" y="3257970"/>
            <a:ext cx="4618572" cy="400110"/>
          </a:xfrm>
          <a:prstGeom prst="rect">
            <a:avLst/>
          </a:prstGeom>
        </p:spPr>
        <p:txBody>
          <a:bodyPr wrap="none">
            <a:spAutoFit/>
          </a:bodyPr>
          <a:lstStyle/>
          <a:p>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Cường độ dòng điện chạy qua quạt là: </a:t>
            </a:r>
            <a:endParaRPr lang="vi-VN" sz="2000" dirty="0"/>
          </a:p>
        </p:txBody>
      </p:sp>
      <p:sp>
        <p:nvSpPr>
          <p:cNvPr id="11" name="Rectangle 10"/>
          <p:cNvSpPr/>
          <p:nvPr/>
        </p:nvSpPr>
        <p:spPr>
          <a:xfrm>
            <a:off x="7196861" y="3288748"/>
            <a:ext cx="1018227" cy="369332"/>
          </a:xfrm>
          <a:prstGeom prst="rect">
            <a:avLst/>
          </a:prstGeom>
        </p:spPr>
        <p:txBody>
          <a:bodyPr wrap="none">
            <a:spAutoFit/>
          </a:bodyPr>
          <a:lstStyle/>
          <a:p>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I = </a:t>
            </a:r>
            <a:r>
              <a:rPr lang="en-US" altLang="vi-VN" b="1" i="1" dirty="0" smtClean="0">
                <a:solidFill>
                  <a:srgbClr val="7030A0"/>
                </a:solidFill>
                <a:latin typeface="VNI-Script" pitchFamily="2" charset="0"/>
              </a:rPr>
              <a:t>P</a:t>
            </a:r>
            <a:r>
              <a:rPr lang="en-US" altLang="vi-VN" b="1" i="1" baseline="-25000" dirty="0">
                <a:solidFill>
                  <a:srgbClr val="7030A0"/>
                </a:solidFill>
                <a:latin typeface="Arial" panose="020B0604020202020204" pitchFamily="34"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/U </a:t>
            </a:r>
            <a:endParaRPr lang="vi-VN" dirty="0"/>
          </a:p>
        </p:txBody>
      </p:sp>
      <p:sp>
        <p:nvSpPr>
          <p:cNvPr id="12" name="Rectangle 11"/>
          <p:cNvSpPr/>
          <p:nvPr/>
        </p:nvSpPr>
        <p:spPr>
          <a:xfrm>
            <a:off x="8085722" y="3301421"/>
            <a:ext cx="1024639" cy="369332"/>
          </a:xfrm>
          <a:prstGeom prst="rect">
            <a:avLst/>
          </a:prstGeom>
        </p:spPr>
        <p:txBody>
          <a:bodyPr wrap="none">
            <a:spAutoFit/>
          </a:bodyPr>
          <a:lstStyle/>
          <a:p>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15/12 </a:t>
            </a:r>
            <a:endParaRPr lang="vi-VN" dirty="0"/>
          </a:p>
        </p:txBody>
      </p:sp>
      <p:sp>
        <p:nvSpPr>
          <p:cNvPr id="13" name="Rectangle 12"/>
          <p:cNvSpPr/>
          <p:nvPr/>
        </p:nvSpPr>
        <p:spPr>
          <a:xfrm>
            <a:off x="8936050" y="3304548"/>
            <a:ext cx="1204176" cy="369332"/>
          </a:xfrm>
          <a:prstGeom prst="rect">
            <a:avLst/>
          </a:prstGeom>
        </p:spPr>
        <p:txBody>
          <a:bodyPr wrap="none">
            <a:spAutoFit/>
          </a:bodyPr>
          <a:lstStyle/>
          <a:p>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1,25 (A)</a:t>
            </a:r>
            <a:endParaRPr lang="vi-VN" dirty="0"/>
          </a:p>
        </p:txBody>
      </p:sp>
      <p:sp>
        <p:nvSpPr>
          <p:cNvPr id="14" name="Rectangle 13"/>
          <p:cNvSpPr/>
          <p:nvPr/>
        </p:nvSpPr>
        <p:spPr>
          <a:xfrm>
            <a:off x="2267670" y="3793062"/>
            <a:ext cx="4829207" cy="323165"/>
          </a:xfrm>
          <a:prstGeom prst="rect">
            <a:avLst/>
          </a:prstGeom>
        </p:spPr>
        <p:txBody>
          <a:bodyPr wrap="none">
            <a:spAutoFit/>
          </a:bodyPr>
          <a:lstStyle/>
          <a:p>
            <a:pPr marL="30480" marR="30480" algn="just">
              <a:lnSpc>
                <a:spcPts val="1800"/>
              </a:lnSpc>
              <a:spcAft>
                <a:spcPts val="1200"/>
              </a:spcAft>
            </a:pP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b) Điện năng quạt tiêu thụ trong 1 giờ là:</a:t>
            </a:r>
            <a:endParaRPr lang="en-US" sz="2000"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7159630" y="3752837"/>
            <a:ext cx="1017651" cy="369332"/>
          </a:xfrm>
          <a:prstGeom prst="rect">
            <a:avLst/>
          </a:prstGeom>
        </p:spPr>
        <p:txBody>
          <a:bodyPr wrap="none">
            <a:spAutoFit/>
          </a:bodyPr>
          <a:lstStyle/>
          <a:p>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 = </a:t>
            </a:r>
            <a:r>
              <a:rPr lang="en-US" altLang="vi-VN" i="1" dirty="0" smtClean="0">
                <a:solidFill>
                  <a:srgbClr val="7030A0"/>
                </a:solidFill>
                <a:latin typeface="VNI-Script" pitchFamily="2" charset="0"/>
              </a:rPr>
              <a:t>P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.t </a:t>
            </a:r>
            <a:endParaRPr lang="vi-VN" dirty="0"/>
          </a:p>
        </p:txBody>
      </p:sp>
      <p:sp>
        <p:nvSpPr>
          <p:cNvPr id="16" name="Rectangle 15"/>
          <p:cNvSpPr/>
          <p:nvPr/>
        </p:nvSpPr>
        <p:spPr>
          <a:xfrm>
            <a:off x="8081310" y="3755964"/>
            <a:ext cx="1217000" cy="369332"/>
          </a:xfrm>
          <a:prstGeom prst="rect">
            <a:avLst/>
          </a:prstGeom>
        </p:spPr>
        <p:txBody>
          <a:bodyPr wrap="none">
            <a:spAutoFit/>
          </a:bodyPr>
          <a:lstStyle/>
          <a:p>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15.3600</a:t>
            </a:r>
            <a:endParaRPr lang="vi-VN" dirty="0"/>
          </a:p>
        </p:txBody>
      </p:sp>
      <p:sp>
        <p:nvSpPr>
          <p:cNvPr id="17" name="Rectangle 16"/>
          <p:cNvSpPr/>
          <p:nvPr/>
        </p:nvSpPr>
        <p:spPr>
          <a:xfrm>
            <a:off x="9219556" y="3755964"/>
            <a:ext cx="1422184" cy="369332"/>
          </a:xfrm>
          <a:prstGeom prst="rect">
            <a:avLst/>
          </a:prstGeom>
        </p:spPr>
        <p:txBody>
          <a:bodyPr wrap="none">
            <a:spAutoFit/>
          </a:bodyPr>
          <a:lstStyle/>
          <a:p>
            <a:r>
              <a:rPr lang="en-US"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54000 (J )</a:t>
            </a:r>
            <a:endParaRPr lang="vi-VN" dirty="0"/>
          </a:p>
        </p:txBody>
      </p:sp>
      <p:sp>
        <p:nvSpPr>
          <p:cNvPr id="19" name="Rectangle 18"/>
          <p:cNvSpPr/>
          <p:nvPr/>
        </p:nvSpPr>
        <p:spPr>
          <a:xfrm>
            <a:off x="2251298" y="4274300"/>
            <a:ext cx="6715941" cy="323165"/>
          </a:xfrm>
          <a:prstGeom prst="rect">
            <a:avLst/>
          </a:prstGeom>
        </p:spPr>
        <p:txBody>
          <a:bodyPr wrap="none">
            <a:spAutoFit/>
          </a:bodyPr>
          <a:lstStyle/>
          <a:p>
            <a:pPr marL="30480" marR="30480" algn="just">
              <a:lnSpc>
                <a:spcPts val="1800"/>
              </a:lnSpc>
              <a:spcAft>
                <a:spcPts val="1200"/>
              </a:spcAft>
            </a:pP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c) Điện năng được biến đổi thành cơ năng và nhiệt năng.</a:t>
            </a:r>
            <a:endParaRPr lang="en-US" sz="2000"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23"/>
          <p:cNvSpPr/>
          <p:nvPr/>
        </p:nvSpPr>
        <p:spPr>
          <a:xfrm>
            <a:off x="9234488" y="2662061"/>
            <a:ext cx="1958741" cy="323165"/>
          </a:xfrm>
          <a:prstGeom prst="rect">
            <a:avLst/>
          </a:prstGeom>
        </p:spPr>
        <p:txBody>
          <a:bodyPr wrap="none">
            <a:spAutoFit/>
          </a:bodyPr>
          <a:lstStyle/>
          <a:p>
            <a:pPr marL="30480" marR="30480" algn="just">
              <a:lnSpc>
                <a:spcPts val="1800"/>
              </a:lnSpc>
              <a:spcAft>
                <a:spcPts val="1200"/>
              </a:spcAft>
            </a:pPr>
            <a:r>
              <a:rPr lang="en-US" sz="2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U = </a:t>
            </a:r>
            <a:r>
              <a:rPr lang="en-US" sz="2000"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U</a:t>
            </a:r>
            <a:r>
              <a:rPr lang="en-US" sz="2000" b="1"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đm</a:t>
            </a:r>
            <a:r>
              <a:rPr lang="en-US" sz="2000" b="1"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sz="2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12V</a:t>
            </a:r>
            <a:r>
              <a:rPr lang="en-US" sz="2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endParaRPr lang="en-US" sz="20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19"/>
          <p:cNvSpPr/>
          <p:nvPr/>
        </p:nvSpPr>
        <p:spPr>
          <a:xfrm>
            <a:off x="2652087" y="4680340"/>
            <a:ext cx="2119491" cy="400110"/>
          </a:xfrm>
          <a:prstGeom prst="rect">
            <a:avLst/>
          </a:prstGeom>
        </p:spPr>
        <p:txBody>
          <a:bodyPr wrap="none">
            <a:spAutoFit/>
          </a:bodyPr>
          <a:lstStyle/>
          <a:p>
            <a:r>
              <a:rPr lang="en-US" altLang="vi-VN" sz="2000" i="1" dirty="0">
                <a:solidFill>
                  <a:srgbClr val="7030A0"/>
                </a:solidFill>
                <a:latin typeface="VNI-Script" pitchFamily="2" charset="0"/>
              </a:rPr>
              <a:t>P</a:t>
            </a:r>
            <a:r>
              <a:rPr lang="en-US" sz="2000"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cơ</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sz="2000" i="1" dirty="0">
                <a:solidFill>
                  <a:srgbClr val="7030A0"/>
                </a:solidFill>
                <a:latin typeface="VNI-Script" pitchFamily="2" charset="0"/>
              </a:rPr>
              <a:t>P</a:t>
            </a:r>
            <a:r>
              <a:rPr lang="en-US" sz="2000"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toàn phần</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.H </a:t>
            </a:r>
            <a:endParaRPr lang="vi-VN" sz="2000" dirty="0"/>
          </a:p>
        </p:txBody>
      </p:sp>
      <p:sp>
        <p:nvSpPr>
          <p:cNvPr id="21" name="Rectangle 20"/>
          <p:cNvSpPr/>
          <p:nvPr/>
        </p:nvSpPr>
        <p:spPr>
          <a:xfrm>
            <a:off x="4521155" y="4680340"/>
            <a:ext cx="1343638" cy="400110"/>
          </a:xfrm>
          <a:prstGeom prst="rect">
            <a:avLst/>
          </a:prstGeom>
        </p:spPr>
        <p:txBody>
          <a:bodyPr wrap="none">
            <a:spAutoFit/>
          </a:bodyPr>
          <a:lstStyle/>
          <a:p>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15.85% </a:t>
            </a:r>
            <a:endParaRPr lang="vi-VN" sz="2000" dirty="0"/>
          </a:p>
        </p:txBody>
      </p:sp>
      <p:sp>
        <p:nvSpPr>
          <p:cNvPr id="22" name="Rectangle 21"/>
          <p:cNvSpPr/>
          <p:nvPr/>
        </p:nvSpPr>
        <p:spPr>
          <a:xfrm>
            <a:off x="5588872" y="4726507"/>
            <a:ext cx="1589538" cy="323165"/>
          </a:xfrm>
          <a:prstGeom prst="rect">
            <a:avLst/>
          </a:prstGeom>
        </p:spPr>
        <p:txBody>
          <a:bodyPr wrap="none">
            <a:spAutoFit/>
          </a:bodyPr>
          <a:lstStyle/>
          <a:p>
            <a:pPr marL="30480" marR="30480" algn="just">
              <a:lnSpc>
                <a:spcPts val="1800"/>
              </a:lnSpc>
              <a:spcAft>
                <a:spcPts val="1200"/>
              </a:spcAft>
            </a:pP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12,75 </a:t>
            </a:r>
            <a:r>
              <a:rPr lang="en-US" sz="2000"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(W)</a:t>
            </a:r>
            <a:endParaRPr lang="en-US" sz="2000"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tangle 22"/>
          <p:cNvSpPr/>
          <p:nvPr/>
        </p:nvSpPr>
        <p:spPr>
          <a:xfrm>
            <a:off x="2630355" y="5192692"/>
            <a:ext cx="2700419" cy="323165"/>
          </a:xfrm>
          <a:prstGeom prst="rect">
            <a:avLst/>
          </a:prstGeom>
        </p:spPr>
        <p:txBody>
          <a:bodyPr wrap="none">
            <a:spAutoFit/>
          </a:bodyPr>
          <a:lstStyle/>
          <a:p>
            <a:pPr marL="30480" marR="30480" algn="just">
              <a:lnSpc>
                <a:spcPts val="1800"/>
              </a:lnSpc>
              <a:spcAft>
                <a:spcPts val="1200"/>
              </a:spcAft>
            </a:pPr>
            <a:r>
              <a:rPr lang="en-US" altLang="vi-VN" sz="2000" i="1" dirty="0">
                <a:solidFill>
                  <a:srgbClr val="7030A0"/>
                </a:solidFill>
                <a:latin typeface="VNI-Script" pitchFamily="2" charset="0"/>
              </a:rPr>
              <a:t>P</a:t>
            </a:r>
            <a:r>
              <a:rPr lang="en-US" sz="2000"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toàn </a:t>
            </a:r>
            <a:r>
              <a:rPr lang="en-US" sz="2000"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phần</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sz="2000" i="1" dirty="0">
                <a:solidFill>
                  <a:srgbClr val="7030A0"/>
                </a:solidFill>
                <a:latin typeface="VNI-Script" pitchFamily="2" charset="0"/>
              </a:rPr>
              <a:t>P</a:t>
            </a:r>
            <a:r>
              <a:rPr lang="en-US" sz="2000"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cơ</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sz="2000" i="1" dirty="0">
                <a:solidFill>
                  <a:srgbClr val="7030A0"/>
                </a:solidFill>
                <a:latin typeface="VNI-Script" pitchFamily="2" charset="0"/>
              </a:rPr>
              <a:t>P</a:t>
            </a:r>
            <a:r>
              <a:rPr lang="en-US" sz="2000"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nhiệt</a:t>
            </a:r>
            <a:endParaRPr lang="en-US" sz="2000"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5"/>
          <p:cNvSpPr/>
          <p:nvPr/>
        </p:nvSpPr>
        <p:spPr>
          <a:xfrm>
            <a:off x="8081310" y="5213685"/>
            <a:ext cx="3017814" cy="323165"/>
          </a:xfrm>
          <a:prstGeom prst="rect">
            <a:avLst/>
          </a:prstGeom>
        </p:spPr>
        <p:txBody>
          <a:bodyPr wrap="none">
            <a:spAutoFit/>
          </a:bodyPr>
          <a:lstStyle/>
          <a:p>
            <a:pPr marL="30480" marR="30480" algn="just">
              <a:lnSpc>
                <a:spcPts val="1800"/>
              </a:lnSpc>
              <a:spcAft>
                <a:spcPts val="1200"/>
              </a:spcAft>
            </a:pP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15 – 12,75 = 2,25 </a:t>
            </a:r>
            <a:r>
              <a:rPr lang="en-US" sz="2000"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(W)</a:t>
            </a:r>
            <a:endParaRPr lang="en-US" sz="2000" i="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29" name="Straight Connector 28"/>
          <p:cNvCxnSpPr/>
          <p:nvPr/>
        </p:nvCxnSpPr>
        <p:spPr>
          <a:xfrm>
            <a:off x="2325637" y="2316005"/>
            <a:ext cx="0" cy="4403883"/>
          </a:xfrm>
          <a:prstGeom prst="line">
            <a:avLst/>
          </a:prstGeom>
          <a:ln w="38100"/>
        </p:spPr>
        <p:style>
          <a:lnRef idx="1">
            <a:schemeClr val="dk1"/>
          </a:lnRef>
          <a:fillRef idx="0">
            <a:schemeClr val="dk1"/>
          </a:fillRef>
          <a:effectRef idx="0">
            <a:schemeClr val="dk1"/>
          </a:effectRef>
          <a:fontRef idx="minor">
            <a:schemeClr val="tx1"/>
          </a:fontRef>
        </p:style>
      </p:cxnSp>
      <p:sp>
        <p:nvSpPr>
          <p:cNvPr id="30" name="Rectangle 29"/>
          <p:cNvSpPr/>
          <p:nvPr/>
        </p:nvSpPr>
        <p:spPr>
          <a:xfrm>
            <a:off x="5279148" y="5158498"/>
            <a:ext cx="2985113" cy="400110"/>
          </a:xfrm>
          <a:prstGeom prst="rect">
            <a:avLst/>
          </a:prstGeom>
        </p:spPr>
        <p:txBody>
          <a:bodyPr wrap="none">
            <a:spAutoFit/>
          </a:bodyPr>
          <a:lstStyle/>
          <a:p>
            <a:r>
              <a:rPr lang="en-US" altLang="vi-VN" sz="2000" i="1" dirty="0" smtClean="0">
                <a:solidFill>
                  <a:srgbClr val="7030A0"/>
                </a:solidFill>
                <a:latin typeface="Times New Roman" panose="02020603050405020304" pitchFamily="18" charset="0"/>
                <a:cs typeface="Times New Roman" panose="02020603050405020304" pitchFamily="18" charset="0"/>
              </a:rPr>
              <a:t>=&gt; </a:t>
            </a:r>
            <a:r>
              <a:rPr lang="en-US" altLang="vi-VN" sz="2000" i="1" dirty="0" smtClean="0">
                <a:solidFill>
                  <a:srgbClr val="7030A0"/>
                </a:solidFill>
                <a:latin typeface="VNI-Script" pitchFamily="2" charset="0"/>
              </a:rPr>
              <a:t>P</a:t>
            </a:r>
            <a:r>
              <a:rPr lang="en-US" sz="2000" i="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nhiệt</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sz="2000" i="1" dirty="0">
                <a:solidFill>
                  <a:srgbClr val="7030A0"/>
                </a:solidFill>
                <a:latin typeface="VNI-Script" pitchFamily="2" charset="0"/>
              </a:rPr>
              <a:t>P</a:t>
            </a:r>
            <a:r>
              <a:rPr lang="en-US" sz="2000"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toàn phần</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a:t>
            </a:r>
            <a:r>
              <a:rPr lang="en-US" altLang="vi-VN" sz="2000" i="1" dirty="0">
                <a:solidFill>
                  <a:srgbClr val="7030A0"/>
                </a:solidFill>
                <a:latin typeface="VNI-Script" pitchFamily="2" charset="0"/>
              </a:rPr>
              <a:t>P</a:t>
            </a:r>
            <a:r>
              <a:rPr lang="en-US" sz="2000"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cơ</a:t>
            </a:r>
            <a:endParaRPr lang="vi-VN" sz="2000" dirty="0"/>
          </a:p>
        </p:txBody>
      </p:sp>
      <p:sp>
        <p:nvSpPr>
          <p:cNvPr id="31" name="Rectangle 30"/>
          <p:cNvSpPr/>
          <p:nvPr/>
        </p:nvSpPr>
        <p:spPr>
          <a:xfrm>
            <a:off x="2630355" y="5693271"/>
            <a:ext cx="2289409" cy="400110"/>
          </a:xfrm>
          <a:prstGeom prst="rect">
            <a:avLst/>
          </a:prstGeom>
        </p:spPr>
        <p:txBody>
          <a:bodyPr wrap="none">
            <a:spAutoFit/>
          </a:bodyPr>
          <a:lstStyle/>
          <a:p>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Điện trở của quạt: </a:t>
            </a:r>
            <a:endParaRPr lang="vi-VN" sz="2000" dirty="0"/>
          </a:p>
        </p:txBody>
      </p:sp>
      <p:sp>
        <p:nvSpPr>
          <p:cNvPr id="32" name="Rectangle 31"/>
          <p:cNvSpPr/>
          <p:nvPr/>
        </p:nvSpPr>
        <p:spPr>
          <a:xfrm>
            <a:off x="4682273" y="5705726"/>
            <a:ext cx="1523174" cy="400110"/>
          </a:xfrm>
          <a:prstGeom prst="rect">
            <a:avLst/>
          </a:prstGeom>
        </p:spPr>
        <p:txBody>
          <a:bodyPr wrap="none">
            <a:spAutoFit/>
          </a:bodyPr>
          <a:lstStyle/>
          <a:p>
            <a:r>
              <a:rPr lang="en-US" altLang="vi-VN" sz="2000" i="1" dirty="0">
                <a:solidFill>
                  <a:srgbClr val="7030A0"/>
                </a:solidFill>
                <a:latin typeface="VNI-Script" pitchFamily="2" charset="0"/>
              </a:rPr>
              <a:t>P</a:t>
            </a:r>
            <a:r>
              <a:rPr lang="en-US" sz="2000"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nhiệt</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I</a:t>
            </a:r>
            <a:r>
              <a:rPr lang="en-US" sz="2000" i="1" baseline="30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.R </a:t>
            </a:r>
            <a:endParaRPr lang="vi-VN" sz="2000" dirty="0"/>
          </a:p>
        </p:txBody>
      </p:sp>
      <p:sp>
        <p:nvSpPr>
          <p:cNvPr id="33" name="Rectangle 32"/>
          <p:cNvSpPr/>
          <p:nvPr/>
        </p:nvSpPr>
        <p:spPr>
          <a:xfrm>
            <a:off x="6103899" y="5713138"/>
            <a:ext cx="1816523" cy="400110"/>
          </a:xfrm>
          <a:prstGeom prst="rect">
            <a:avLst/>
          </a:prstGeom>
        </p:spPr>
        <p:txBody>
          <a:bodyPr wrap="none">
            <a:spAutoFit/>
          </a:bodyPr>
          <a:lstStyle/>
          <a:p>
            <a:r>
              <a:rPr lang="en-US" sz="2000" i="1" dirty="0">
                <a:solidFill>
                  <a:srgbClr val="7030A0"/>
                </a:solidFill>
                <a:latin typeface="Cambria Math" panose="02040503050406030204" pitchFamily="18" charset="0"/>
                <a:ea typeface="Times New Roman" panose="02020603050405020304" pitchFamily="18" charset="0"/>
                <a:cs typeface="Cambria Math" panose="02040503050406030204" pitchFamily="18" charset="0"/>
              </a:rPr>
              <a:t>⇒</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R = </a:t>
            </a:r>
            <a:r>
              <a:rPr lang="en-US" altLang="vi-VN" sz="2000" i="1" dirty="0">
                <a:solidFill>
                  <a:srgbClr val="7030A0"/>
                </a:solidFill>
                <a:latin typeface="VNI-Script" pitchFamily="2" charset="0"/>
              </a:rPr>
              <a:t>P</a:t>
            </a:r>
            <a:r>
              <a:rPr lang="en-US" sz="2000" i="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nhiệt</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/I</a:t>
            </a:r>
            <a:r>
              <a:rPr lang="en-US" sz="2000" i="1" baseline="30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vi-VN" sz="2000" dirty="0"/>
          </a:p>
        </p:txBody>
      </p:sp>
      <p:sp>
        <p:nvSpPr>
          <p:cNvPr id="34" name="Rectangle 33"/>
          <p:cNvSpPr/>
          <p:nvPr/>
        </p:nvSpPr>
        <p:spPr>
          <a:xfrm>
            <a:off x="7803199" y="5719531"/>
            <a:ext cx="1734939" cy="400110"/>
          </a:xfrm>
          <a:prstGeom prst="rect">
            <a:avLst/>
          </a:prstGeom>
        </p:spPr>
        <p:txBody>
          <a:bodyPr wrap="square">
            <a:spAutoFit/>
          </a:bodyPr>
          <a:lstStyle/>
          <a:p>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2,25/1,25</a:t>
            </a:r>
            <a:r>
              <a:rPr lang="en-US" sz="2000" i="1" baseline="30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endParaRPr lang="vi-VN" sz="2000" dirty="0"/>
          </a:p>
        </p:txBody>
      </p:sp>
      <p:sp>
        <p:nvSpPr>
          <p:cNvPr id="39" name="Rectangle 38"/>
          <p:cNvSpPr/>
          <p:nvPr/>
        </p:nvSpPr>
        <p:spPr>
          <a:xfrm>
            <a:off x="9342048" y="5731750"/>
            <a:ext cx="1268296" cy="400110"/>
          </a:xfrm>
          <a:prstGeom prst="rect">
            <a:avLst/>
          </a:prstGeom>
        </p:spPr>
        <p:txBody>
          <a:bodyPr wrap="none">
            <a:spAutoFit/>
          </a:bodyPr>
          <a:lstStyle/>
          <a:p>
            <a:r>
              <a:rPr lang="en-US" sz="2000" i="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i="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1,44(Ω)</a:t>
            </a:r>
            <a:endParaRPr lang="vi-VN" sz="2000" dirty="0"/>
          </a:p>
        </p:txBody>
      </p:sp>
    </p:spTree>
    <p:extLst>
      <p:ext uri="{BB962C8B-B14F-4D97-AF65-F5344CB8AC3E}">
        <p14:creationId xmlns:p14="http://schemas.microsoft.com/office/powerpoint/2010/main" val="4838102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inVertic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arn(inVertical)">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arn(inVertical)">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arn(inVertical)">
                                      <p:cBhvr>
                                        <p:cTn id="62" dur="500"/>
                                        <p:tgtEl>
                                          <p:spTgt spid="8"/>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barn(inVertical)">
                                      <p:cBhvr>
                                        <p:cTn id="67" dur="5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barn(inVertical)">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barn(inVertical)">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barn(inVertical)">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barn(inVertical)">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6"/>
                                        </p:tgtEl>
                                        <p:attrNameLst>
                                          <p:attrName>style.visibility</p:attrName>
                                        </p:attrNameLst>
                                      </p:cBhvr>
                                      <p:to>
                                        <p:strVal val="visible"/>
                                      </p:to>
                                    </p:set>
                                    <p:animEffect transition="in" filter="barn(inVertical)">
                                      <p:cBhvr>
                                        <p:cTn id="92" dur="500"/>
                                        <p:tgtEl>
                                          <p:spTgt spid="16"/>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barn(inVertical)">
                                      <p:cBhvr>
                                        <p:cTn id="97" dur="500"/>
                                        <p:tgtEl>
                                          <p:spTgt spid="17"/>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9"/>
                                        </p:tgtEl>
                                        <p:attrNameLst>
                                          <p:attrName>style.visibility</p:attrName>
                                        </p:attrNameLst>
                                      </p:cBhvr>
                                      <p:to>
                                        <p:strVal val="visible"/>
                                      </p:to>
                                    </p:set>
                                    <p:animEffect transition="in" filter="barn(inVertical)">
                                      <p:cBhvr>
                                        <p:cTn id="102" dur="500"/>
                                        <p:tgtEl>
                                          <p:spTgt spid="19"/>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20"/>
                                        </p:tgtEl>
                                        <p:attrNameLst>
                                          <p:attrName>style.visibility</p:attrName>
                                        </p:attrNameLst>
                                      </p:cBhvr>
                                      <p:to>
                                        <p:strVal val="visible"/>
                                      </p:to>
                                    </p:set>
                                    <p:animEffect transition="in" filter="barn(inVertical)">
                                      <p:cBhvr>
                                        <p:cTn id="107" dur="500"/>
                                        <p:tgtEl>
                                          <p:spTgt spid="20"/>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1"/>
                                        </p:tgtEl>
                                        <p:attrNameLst>
                                          <p:attrName>style.visibility</p:attrName>
                                        </p:attrNameLst>
                                      </p:cBhvr>
                                      <p:to>
                                        <p:strVal val="visible"/>
                                      </p:to>
                                    </p:set>
                                    <p:animEffect transition="in" filter="barn(inVertical)">
                                      <p:cBhvr>
                                        <p:cTn id="112" dur="500"/>
                                        <p:tgtEl>
                                          <p:spTgt spid="21"/>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22"/>
                                        </p:tgtEl>
                                        <p:attrNameLst>
                                          <p:attrName>style.visibility</p:attrName>
                                        </p:attrNameLst>
                                      </p:cBhvr>
                                      <p:to>
                                        <p:strVal val="visible"/>
                                      </p:to>
                                    </p:set>
                                    <p:animEffect transition="in" filter="barn(inVertical)">
                                      <p:cBhvr>
                                        <p:cTn id="117" dur="500"/>
                                        <p:tgtEl>
                                          <p:spTgt spid="22"/>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23"/>
                                        </p:tgtEl>
                                        <p:attrNameLst>
                                          <p:attrName>style.visibility</p:attrName>
                                        </p:attrNameLst>
                                      </p:cBhvr>
                                      <p:to>
                                        <p:strVal val="visible"/>
                                      </p:to>
                                    </p:set>
                                    <p:animEffect transition="in" filter="barn(inVertical)">
                                      <p:cBhvr>
                                        <p:cTn id="122" dur="500"/>
                                        <p:tgtEl>
                                          <p:spTgt spid="23"/>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30"/>
                                        </p:tgtEl>
                                        <p:attrNameLst>
                                          <p:attrName>style.visibility</p:attrName>
                                        </p:attrNameLst>
                                      </p:cBhvr>
                                      <p:to>
                                        <p:strVal val="visible"/>
                                      </p:to>
                                    </p:set>
                                    <p:animEffect transition="in" filter="barn(inVertical)">
                                      <p:cBhvr>
                                        <p:cTn id="127" dur="500"/>
                                        <p:tgtEl>
                                          <p:spTgt spid="30"/>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26"/>
                                        </p:tgtEl>
                                        <p:attrNameLst>
                                          <p:attrName>style.visibility</p:attrName>
                                        </p:attrNameLst>
                                      </p:cBhvr>
                                      <p:to>
                                        <p:strVal val="visible"/>
                                      </p:to>
                                    </p:set>
                                    <p:animEffect transition="in" filter="barn(inVertical)">
                                      <p:cBhvr>
                                        <p:cTn id="132" dur="500"/>
                                        <p:tgtEl>
                                          <p:spTgt spid="26"/>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barn(inVertical)">
                                      <p:cBhvr>
                                        <p:cTn id="137" dur="500"/>
                                        <p:tgtEl>
                                          <p:spTgt spid="31"/>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32"/>
                                        </p:tgtEl>
                                        <p:attrNameLst>
                                          <p:attrName>style.visibility</p:attrName>
                                        </p:attrNameLst>
                                      </p:cBhvr>
                                      <p:to>
                                        <p:strVal val="visible"/>
                                      </p:to>
                                    </p:set>
                                    <p:animEffect transition="in" filter="barn(inVertical)">
                                      <p:cBhvr>
                                        <p:cTn id="142" dur="500"/>
                                        <p:tgtEl>
                                          <p:spTgt spid="32"/>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33"/>
                                        </p:tgtEl>
                                        <p:attrNameLst>
                                          <p:attrName>style.visibility</p:attrName>
                                        </p:attrNameLst>
                                      </p:cBhvr>
                                      <p:to>
                                        <p:strVal val="visible"/>
                                      </p:to>
                                    </p:set>
                                    <p:animEffect transition="in" filter="barn(inVertical)">
                                      <p:cBhvr>
                                        <p:cTn id="147" dur="500"/>
                                        <p:tgtEl>
                                          <p:spTgt spid="33"/>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34"/>
                                        </p:tgtEl>
                                        <p:attrNameLst>
                                          <p:attrName>style.visibility</p:attrName>
                                        </p:attrNameLst>
                                      </p:cBhvr>
                                      <p:to>
                                        <p:strVal val="visible"/>
                                      </p:to>
                                    </p:set>
                                    <p:animEffect transition="in" filter="barn(inVertical)">
                                      <p:cBhvr>
                                        <p:cTn id="152" dur="500"/>
                                        <p:tgtEl>
                                          <p:spTgt spid="34"/>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39"/>
                                        </p:tgtEl>
                                        <p:attrNameLst>
                                          <p:attrName>style.visibility</p:attrName>
                                        </p:attrNameLst>
                                      </p:cBhvr>
                                      <p:to>
                                        <p:strVal val="visible"/>
                                      </p:to>
                                    </p:set>
                                    <p:animEffect transition="in" filter="barn(inVertical)">
                                      <p:cBhvr>
                                        <p:cTn id="15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p:bldP spid="12" grpId="0"/>
      <p:bldP spid="13" grpId="0"/>
      <p:bldP spid="14" grpId="0"/>
      <p:bldP spid="15" grpId="0"/>
      <p:bldP spid="16" grpId="0"/>
      <p:bldP spid="17" grpId="0"/>
      <p:bldP spid="19" grpId="0"/>
      <p:bldP spid="24" grpId="0"/>
      <p:bldP spid="20" grpId="0"/>
      <p:bldP spid="21" grpId="0"/>
      <p:bldP spid="22" grpId="0"/>
      <p:bldP spid="23" grpId="0"/>
      <p:bldP spid="26" grpId="0"/>
      <p:bldP spid="30" grpId="0"/>
      <p:bldP spid="31" grpId="0"/>
      <p:bldP spid="32" grpId="0"/>
      <p:bldP spid="33" grpId="0"/>
      <p:bldP spid="34" grpId="0"/>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99415" y="518160"/>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FF0000"/>
                </a:solidFill>
              </a:rPr>
              <a:t>Bài</a:t>
            </a:r>
            <a:r>
              <a:rPr lang="en-US" sz="2000" b="1" dirty="0">
                <a:solidFill>
                  <a:srgbClr val="FF0000"/>
                </a:solidFill>
              </a:rPr>
              <a:t> 7:</a:t>
            </a:r>
            <a:r>
              <a:rPr lang="en-US" sz="2000" b="1" dirty="0"/>
              <a:t> </a:t>
            </a:r>
            <a:r>
              <a:rPr lang="en-US" sz="2000" b="1" dirty="0" err="1"/>
              <a:t>Một</a:t>
            </a:r>
            <a:r>
              <a:rPr lang="en-US" sz="2000" b="1" dirty="0"/>
              <a:t> </a:t>
            </a:r>
            <a:r>
              <a:rPr lang="en-US" sz="2000" b="1" dirty="0" err="1"/>
              <a:t>bàn</a:t>
            </a:r>
            <a:r>
              <a:rPr lang="en-US" sz="2000" b="1" dirty="0"/>
              <a:t> </a:t>
            </a:r>
            <a:r>
              <a:rPr lang="en-US" sz="2000" b="1" dirty="0" err="1"/>
              <a:t>là</a:t>
            </a:r>
            <a:r>
              <a:rPr lang="en-US" sz="2000" b="1" dirty="0"/>
              <a:t> </a:t>
            </a:r>
            <a:r>
              <a:rPr lang="en-US" sz="2000" b="1" dirty="0" err="1"/>
              <a:t>được</a:t>
            </a:r>
            <a:r>
              <a:rPr lang="en-US" sz="2000" b="1" dirty="0"/>
              <a:t> </a:t>
            </a:r>
            <a:r>
              <a:rPr lang="en-US" sz="2000" b="1" dirty="0" err="1"/>
              <a:t>sử</a:t>
            </a:r>
            <a:r>
              <a:rPr lang="en-US" sz="2000" b="1" dirty="0"/>
              <a:t> </a:t>
            </a:r>
            <a:r>
              <a:rPr lang="en-US" sz="2000" b="1" dirty="0" err="1"/>
              <a:t>dụng</a:t>
            </a:r>
            <a:r>
              <a:rPr lang="en-US" sz="2000" b="1" dirty="0"/>
              <a:t> </a:t>
            </a:r>
            <a:r>
              <a:rPr lang="en-US" sz="2000" b="1" dirty="0" err="1"/>
              <a:t>với</a:t>
            </a:r>
            <a:r>
              <a:rPr lang="en-US" sz="2000" b="1" dirty="0"/>
              <a:t> </a:t>
            </a:r>
            <a:r>
              <a:rPr lang="en-US" sz="2000" b="1" dirty="0" smtClean="0"/>
              <a:t>HĐT </a:t>
            </a:r>
            <a:r>
              <a:rPr lang="en-US" sz="2000" b="1" dirty="0" smtClean="0">
                <a:solidFill>
                  <a:srgbClr val="FF0000"/>
                </a:solidFill>
              </a:rPr>
              <a:t>220V</a:t>
            </a:r>
            <a:r>
              <a:rPr lang="en-US" sz="2000" b="1" dirty="0" smtClean="0"/>
              <a:t> </a:t>
            </a:r>
            <a:r>
              <a:rPr lang="en-US" sz="2000" b="1" dirty="0" err="1"/>
              <a:t>thì</a:t>
            </a:r>
            <a:r>
              <a:rPr lang="en-US" sz="2000" b="1" dirty="0"/>
              <a:t> </a:t>
            </a:r>
            <a:r>
              <a:rPr lang="en-US" sz="2000" b="1" dirty="0" err="1"/>
              <a:t>tiêu</a:t>
            </a:r>
            <a:r>
              <a:rPr lang="en-US" sz="2000" b="1" dirty="0"/>
              <a:t> </a:t>
            </a:r>
            <a:r>
              <a:rPr lang="en-US" sz="2000" b="1" dirty="0" err="1"/>
              <a:t>thụ</a:t>
            </a:r>
            <a:r>
              <a:rPr lang="en-US" sz="2000" b="1" dirty="0"/>
              <a:t> </a:t>
            </a:r>
            <a:r>
              <a:rPr lang="en-US" sz="2000" b="1" dirty="0" err="1"/>
              <a:t>với</a:t>
            </a:r>
            <a:r>
              <a:rPr lang="en-US" sz="2000" b="1" dirty="0"/>
              <a:t> </a:t>
            </a:r>
            <a:r>
              <a:rPr lang="en-US" sz="2000" b="1" dirty="0" err="1"/>
              <a:t>một</a:t>
            </a:r>
            <a:r>
              <a:rPr lang="en-US" sz="2000" b="1" dirty="0"/>
              <a:t> </a:t>
            </a:r>
            <a:r>
              <a:rPr lang="en-US" sz="2000" b="1" dirty="0" err="1"/>
              <a:t>lượng</a:t>
            </a:r>
            <a:r>
              <a:rPr lang="en-US" sz="2000" b="1" dirty="0"/>
              <a:t> </a:t>
            </a:r>
            <a:r>
              <a:rPr lang="en-US" sz="2000" b="1" dirty="0" err="1"/>
              <a:t>điện</a:t>
            </a:r>
            <a:r>
              <a:rPr lang="en-US" sz="2000" b="1" dirty="0"/>
              <a:t> </a:t>
            </a:r>
            <a:r>
              <a:rPr lang="en-US" sz="2000" b="1" dirty="0" err="1"/>
              <a:t>năng</a:t>
            </a:r>
            <a:r>
              <a:rPr lang="en-US" sz="2000" b="1" dirty="0"/>
              <a:t> </a:t>
            </a:r>
            <a:r>
              <a:rPr lang="en-US" sz="2000" b="1" dirty="0" err="1"/>
              <a:t>là</a:t>
            </a:r>
            <a:r>
              <a:rPr lang="en-US" sz="2000" b="1" dirty="0"/>
              <a:t> </a:t>
            </a:r>
            <a:r>
              <a:rPr lang="en-US" sz="2000" b="1" dirty="0">
                <a:solidFill>
                  <a:srgbClr val="FF0000"/>
                </a:solidFill>
              </a:rPr>
              <a:t>990kJ</a:t>
            </a:r>
            <a:r>
              <a:rPr lang="en-US" sz="2000" b="1" dirty="0"/>
              <a:t> </a:t>
            </a:r>
            <a:r>
              <a:rPr lang="en-US" sz="2000" b="1" dirty="0" err="1"/>
              <a:t>trong</a:t>
            </a:r>
            <a:r>
              <a:rPr lang="en-US" sz="2000" b="1" dirty="0"/>
              <a:t> </a:t>
            </a:r>
            <a:r>
              <a:rPr lang="en-US" sz="2000" b="1" dirty="0">
                <a:solidFill>
                  <a:srgbClr val="FF0000"/>
                </a:solidFill>
              </a:rPr>
              <a:t>15 </a:t>
            </a:r>
            <a:r>
              <a:rPr lang="en-US" sz="2000" b="1" dirty="0" err="1">
                <a:solidFill>
                  <a:srgbClr val="FF0000"/>
                </a:solidFill>
              </a:rPr>
              <a:t>phút</a:t>
            </a:r>
            <a:r>
              <a:rPr lang="en-US" sz="2000" b="1" dirty="0"/>
              <a:t>.</a:t>
            </a:r>
          </a:p>
          <a:p>
            <a:pPr marL="342900" indent="-342900">
              <a:buAutoNum type="alphaLcParenR"/>
            </a:pPr>
            <a:r>
              <a:rPr lang="en-US" sz="2000" b="1" dirty="0" smtClean="0"/>
              <a:t>Tính </a:t>
            </a:r>
            <a:r>
              <a:rPr lang="en-US" sz="2000" b="1" dirty="0">
                <a:solidFill>
                  <a:srgbClr val="FF0000"/>
                </a:solidFill>
              </a:rPr>
              <a:t>cường độ </a:t>
            </a:r>
            <a:r>
              <a:rPr lang="en-US" sz="2000" b="1" dirty="0"/>
              <a:t>dòng điện chạy qua dây nung của bàn là khi </a:t>
            </a:r>
            <a:r>
              <a:rPr lang="en-US" sz="2000" b="1" dirty="0" smtClean="0"/>
              <a:t>đó</a:t>
            </a:r>
            <a:endParaRPr lang="en-US" sz="2000" b="1" dirty="0"/>
          </a:p>
          <a:p>
            <a:pPr marL="342900" indent="-342900">
              <a:buAutoNum type="alphaLcParenR"/>
            </a:pPr>
            <a:r>
              <a:rPr lang="en-US" sz="2000" b="1" dirty="0" smtClean="0"/>
              <a:t>b</a:t>
            </a:r>
            <a:r>
              <a:rPr lang="en-US" sz="2000" b="1" dirty="0"/>
              <a:t>) Tính điện trở của dây nung này khi đó</a:t>
            </a:r>
          </a:p>
        </p:txBody>
      </p:sp>
      <p:sp>
        <p:nvSpPr>
          <p:cNvPr id="113717" name="Text Box 53"/>
          <p:cNvSpPr txBox="1">
            <a:spLocks noChangeArrowheads="1"/>
          </p:cNvSpPr>
          <p:nvPr/>
        </p:nvSpPr>
        <p:spPr bwMode="auto">
          <a:xfrm>
            <a:off x="311326" y="176200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2633472" y="1682785"/>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682139" y="1754813"/>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292060" y="2483178"/>
            <a:ext cx="2414016" cy="2631490"/>
          </a:xfrm>
          <a:prstGeom prst="rect">
            <a:avLst/>
          </a:prstGeom>
        </p:spPr>
        <p:txBody>
          <a:bodyPr wrap="square">
            <a:spAutoFit/>
          </a:bodyPr>
          <a:lstStyle/>
          <a:p>
            <a:pPr marL="30480" marR="30480" algn="just">
              <a:lnSpc>
                <a:spcPts val="1800"/>
              </a:lnSpc>
              <a:spcAft>
                <a:spcPts val="1200"/>
              </a:spcAft>
            </a:pP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U = </a:t>
            </a:r>
            <a:r>
              <a:rPr lang="en-US"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12V</a:t>
            </a:r>
          </a:p>
          <a:p>
            <a:pPr marL="30480" marR="30480" algn="just">
              <a:lnSpc>
                <a:spcPts val="1800"/>
              </a:lnSpc>
              <a:spcAft>
                <a:spcPts val="1200"/>
              </a:spcAft>
            </a:pPr>
            <a:r>
              <a:rPr lang="en-US"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A </a:t>
            </a: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990kJ </a:t>
            </a:r>
            <a:endParaRPr lang="en-US"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 990000J</a:t>
            </a:r>
          </a:p>
          <a:p>
            <a:pPr marL="30480" marR="30480" algn="just">
              <a:lnSpc>
                <a:spcPts val="1800"/>
              </a:lnSpc>
              <a:spcAft>
                <a:spcPts val="1200"/>
              </a:spcAft>
            </a:pPr>
            <a:r>
              <a:rPr lang="en-US"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t = 15 phút </a:t>
            </a:r>
            <a:endParaRPr lang="en-US"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 </a:t>
            </a: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900s</a:t>
            </a:r>
            <a:endParaRPr lang="en-US"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a) I = ?</a:t>
            </a:r>
            <a:endParaRPr lang="en-US"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b) R = ?</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2"/>
          <p:cNvSpPr>
            <a:spLocks noChangeArrowheads="1"/>
          </p:cNvSpPr>
          <p:nvPr/>
        </p:nvSpPr>
        <p:spPr bwMode="auto">
          <a:xfrm>
            <a:off x="2797940" y="2295493"/>
            <a:ext cx="591312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a)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Cường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độ</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dòng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điện</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qua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dây</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nung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1" i="0" u="none" strike="noStrike" cap="none" normalizeH="0" baseline="0" dirty="0" smtClean="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rgbClr val="002060"/>
              </a:solidFill>
              <a:effectLst/>
              <a:latin typeface="Arial" panose="020B0604020202020204" pitchFamily="34" charset="0"/>
            </a:endParaRPr>
          </a:p>
        </p:txBody>
      </p:sp>
      <p:sp>
        <p:nvSpPr>
          <p:cNvPr id="6" name="Rectangle 3"/>
          <p:cNvSpPr>
            <a:spLocks noChangeArrowheads="1"/>
          </p:cNvSpPr>
          <p:nvPr/>
        </p:nvSpPr>
        <p:spPr bwMode="auto">
          <a:xfrm>
            <a:off x="2804160" y="3327655"/>
            <a:ext cx="59131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b) Điện trở của dây nung: </a:t>
            </a:r>
            <a:endParaRPr kumimoji="0" lang="en-US" altLang="en-US" sz="2000" b="1" i="0" u="none" strike="noStrike" cap="none" normalizeH="0" baseline="0" dirty="0" smtClean="0">
              <a:ln>
                <a:noFill/>
              </a:ln>
              <a:solidFill>
                <a:srgbClr val="002060"/>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7" name="Rectangle 6"/>
              <p:cNvSpPr/>
              <p:nvPr/>
            </p:nvSpPr>
            <p:spPr>
              <a:xfrm>
                <a:off x="3125763" y="3900724"/>
                <a:ext cx="920445" cy="622286"/>
              </a:xfrm>
              <a:prstGeom prst="rect">
                <a:avLst/>
              </a:prstGeom>
            </p:spPr>
            <p:txBody>
              <a:bodyPr wrap="none">
                <a:spAutoFit/>
              </a:bodyPr>
              <a:lstStyle/>
              <a:p>
                <a:r>
                  <a:rPr lang="en-US" altLang="en-US" sz="24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R = </a:t>
                </a:r>
                <a14:m>
                  <m:oMath xmlns:m="http://schemas.openxmlformats.org/officeDocument/2006/math">
                    <m:f>
                      <m:fPr>
                        <m:ctrlPr>
                          <a:rPr lang="en-US" altLang="en-US" sz="2400" b="1" i="1" smtClean="0">
                            <a:solidFill>
                              <a:srgbClr val="002060"/>
                            </a:solidFill>
                            <a:latin typeface="Cambria Math" panose="02040503050406030204" pitchFamily="18" charset="0"/>
                            <a:cs typeface="Arial" panose="020B0604020202020204" pitchFamily="34" charset="0"/>
                          </a:rPr>
                        </m:ctrlPr>
                      </m:fPr>
                      <m:num>
                        <m:r>
                          <a:rPr lang="en-US" altLang="en-US" sz="2400" b="1" i="1" smtClean="0">
                            <a:solidFill>
                              <a:srgbClr val="002060"/>
                            </a:solidFill>
                            <a:latin typeface="Cambria Math" panose="02040503050406030204" pitchFamily="18" charset="0"/>
                            <a:cs typeface="Arial" panose="020B0604020202020204" pitchFamily="34" charset="0"/>
                          </a:rPr>
                          <m:t>𝑼</m:t>
                        </m:r>
                      </m:num>
                      <m:den>
                        <m:r>
                          <a:rPr lang="en-US" altLang="en-US" sz="2400" b="1" i="1" smtClean="0">
                            <a:solidFill>
                              <a:srgbClr val="002060"/>
                            </a:solidFill>
                            <a:latin typeface="Cambria Math" panose="02040503050406030204" pitchFamily="18" charset="0"/>
                            <a:cs typeface="Arial" panose="020B0604020202020204" pitchFamily="34" charset="0"/>
                          </a:rPr>
                          <m:t>𝑰</m:t>
                        </m:r>
                      </m:den>
                    </m:f>
                  </m:oMath>
                </a14:m>
                <a:endParaRPr lang="vi-VN" sz="2400" dirty="0"/>
              </a:p>
            </p:txBody>
          </p:sp>
        </mc:Choice>
        <mc:Fallback xmlns="">
          <p:sp>
            <p:nvSpPr>
              <p:cNvPr id="7" name="Rectangle 6"/>
              <p:cNvSpPr>
                <a:spLocks noRot="1" noChangeAspect="1" noMove="1" noResize="1" noEditPoints="1" noAdjustHandles="1" noChangeArrowheads="1" noChangeShapeType="1" noTextEdit="1"/>
              </p:cNvSpPr>
              <p:nvPr/>
            </p:nvSpPr>
            <p:spPr>
              <a:xfrm>
                <a:off x="3125763" y="3900724"/>
                <a:ext cx="920445" cy="622286"/>
              </a:xfrm>
              <a:prstGeom prst="rect">
                <a:avLst/>
              </a:prstGeom>
              <a:blipFill>
                <a:blip r:embed="rId2"/>
                <a:stretch>
                  <a:fillRect l="-10596" b="-882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4017192" y="3897133"/>
                <a:ext cx="853119" cy="625877"/>
              </a:xfrm>
              <a:prstGeom prst="rect">
                <a:avLst/>
              </a:prstGeom>
            </p:spPr>
            <p:txBody>
              <a:bodyPr wrap="none">
                <a:spAutoFit/>
              </a:bodyPr>
              <a:lstStyle/>
              <a:p>
                <a:r>
                  <a:rPr lang="en-US" altLang="en-US" sz="24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f>
                      <m:fPr>
                        <m:ctrlPr>
                          <a:rPr lang="en-US" altLang="en-US" sz="2400" b="1" i="1" smtClean="0">
                            <a:solidFill>
                              <a:srgbClr val="002060"/>
                            </a:solidFill>
                            <a:latin typeface="Cambria Math" panose="02040503050406030204" pitchFamily="18" charset="0"/>
                            <a:cs typeface="Arial" panose="020B0604020202020204" pitchFamily="34" charset="0"/>
                          </a:rPr>
                        </m:ctrlPr>
                      </m:fPr>
                      <m:num>
                        <m:r>
                          <a:rPr lang="en-US" altLang="en-US" sz="2400" b="1" i="1" smtClean="0">
                            <a:solidFill>
                              <a:srgbClr val="002060"/>
                            </a:solidFill>
                            <a:latin typeface="Cambria Math" panose="02040503050406030204" pitchFamily="18" charset="0"/>
                            <a:cs typeface="Arial" panose="020B0604020202020204" pitchFamily="34" charset="0"/>
                          </a:rPr>
                          <m:t>𝟐𝟐𝟎</m:t>
                        </m:r>
                      </m:num>
                      <m:den>
                        <m:r>
                          <a:rPr lang="en-US" altLang="en-US" sz="2400" b="1" i="1" smtClean="0">
                            <a:solidFill>
                              <a:srgbClr val="002060"/>
                            </a:solidFill>
                            <a:latin typeface="Cambria Math" panose="02040503050406030204" pitchFamily="18" charset="0"/>
                            <a:cs typeface="Arial" panose="020B0604020202020204" pitchFamily="34" charset="0"/>
                          </a:rPr>
                          <m:t>𝟓</m:t>
                        </m:r>
                      </m:den>
                    </m:f>
                  </m:oMath>
                </a14:m>
                <a:endParaRPr lang="vi-VN" sz="2400" dirty="0"/>
              </a:p>
            </p:txBody>
          </p:sp>
        </mc:Choice>
        <mc:Fallback xmlns="">
          <p:sp>
            <p:nvSpPr>
              <p:cNvPr id="8" name="Rectangle 7"/>
              <p:cNvSpPr>
                <a:spLocks noRot="1" noChangeAspect="1" noMove="1" noResize="1" noEditPoints="1" noAdjustHandles="1" noChangeArrowheads="1" noChangeShapeType="1" noTextEdit="1"/>
              </p:cNvSpPr>
              <p:nvPr/>
            </p:nvSpPr>
            <p:spPr>
              <a:xfrm>
                <a:off x="4017192" y="3897133"/>
                <a:ext cx="853119" cy="625877"/>
              </a:xfrm>
              <a:prstGeom prst="rect">
                <a:avLst/>
              </a:prstGeom>
              <a:blipFill>
                <a:blip r:embed="rId3"/>
                <a:stretch>
                  <a:fillRect l="-11429" b="-7767"/>
                </a:stretch>
              </a:blipFill>
            </p:spPr>
            <p:txBody>
              <a:bodyPr/>
              <a:lstStyle/>
              <a:p>
                <a:r>
                  <a:rPr lang="vi-VN">
                    <a:noFill/>
                  </a:rPr>
                  <a:t> </a:t>
                </a:r>
              </a:p>
            </p:txBody>
          </p:sp>
        </mc:Fallback>
      </mc:AlternateContent>
      <p:sp>
        <p:nvSpPr>
          <p:cNvPr id="11" name="Rectangle 10"/>
          <p:cNvSpPr/>
          <p:nvPr/>
        </p:nvSpPr>
        <p:spPr>
          <a:xfrm>
            <a:off x="4776347" y="4025405"/>
            <a:ext cx="978153" cy="369332"/>
          </a:xfrm>
          <a:prstGeom prst="rect">
            <a:avLst/>
          </a:prstGeom>
        </p:spPr>
        <p:txBody>
          <a:bodyPr wrap="none">
            <a:spAutoFit/>
          </a:bodyPr>
          <a:lstStyle/>
          <a:p>
            <a:pPr lvl="0" algn="just" eaLnBrk="0" fontAlgn="base" hangingPunct="0">
              <a:spcBef>
                <a:spcPct val="0"/>
              </a:spcBef>
              <a:spcAft>
                <a:spcPct val="0"/>
              </a:spcAft>
            </a:pPr>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44(Ω)</a:t>
            </a:r>
            <a:endParaRPr lang="en-US" altLang="en-US" b="1" dirty="0">
              <a:solidFill>
                <a:srgbClr val="002060"/>
              </a:solidFill>
              <a:latin typeface="Arial" panose="020B0604020202020204" pitchFamily="34" charset="0"/>
            </a:endParaRPr>
          </a:p>
        </p:txBody>
      </p:sp>
      <p:sp>
        <p:nvSpPr>
          <p:cNvPr id="17" name="Rectangle 16"/>
          <p:cNvSpPr/>
          <p:nvPr/>
        </p:nvSpPr>
        <p:spPr>
          <a:xfrm>
            <a:off x="3103479" y="2832657"/>
            <a:ext cx="1178528" cy="369332"/>
          </a:xfrm>
          <a:prstGeom prst="rect">
            <a:avLst/>
          </a:prstGeom>
        </p:spPr>
        <p:txBody>
          <a:bodyPr wrap="none">
            <a:spAutoFit/>
          </a:bodyPr>
          <a:lstStyle/>
          <a:p>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A= </a:t>
            </a:r>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U </a:t>
            </a:r>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.I .t </a:t>
            </a:r>
            <a:endParaRPr lang="vi-VN" dirty="0"/>
          </a:p>
        </p:txBody>
      </p:sp>
      <mc:AlternateContent xmlns:mc="http://schemas.openxmlformats.org/markup-compatibility/2006" xmlns:a14="http://schemas.microsoft.com/office/drawing/2010/main">
        <mc:Choice Requires="a14">
          <p:sp>
            <p:nvSpPr>
              <p:cNvPr id="18" name="Rectangle 17"/>
              <p:cNvSpPr/>
              <p:nvPr/>
            </p:nvSpPr>
            <p:spPr>
              <a:xfrm>
                <a:off x="4221127" y="2701193"/>
                <a:ext cx="1285929" cy="624851"/>
              </a:xfrm>
              <a:prstGeom prst="rect">
                <a:avLst/>
              </a:prstGeom>
            </p:spPr>
            <p:txBody>
              <a:bodyPr wrap="none">
                <a:spAutoFit/>
              </a:bodyPr>
              <a:lstStyle/>
              <a:p>
                <a:r>
                  <a:rPr lang="en-US" altLang="en-US" sz="24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=&gt; I =</a:t>
                </a:r>
                <a14:m>
                  <m:oMath xmlns:m="http://schemas.openxmlformats.org/officeDocument/2006/math">
                    <m:f>
                      <m:fPr>
                        <m:ctrlPr>
                          <a:rPr lang="en-US" altLang="en-US" sz="2400" b="1" i="1" smtClean="0">
                            <a:solidFill>
                              <a:srgbClr val="002060"/>
                            </a:solidFill>
                            <a:latin typeface="Cambria Math" panose="02040503050406030204" pitchFamily="18" charset="0"/>
                            <a:cs typeface="Arial" panose="020B0604020202020204" pitchFamily="34" charset="0"/>
                          </a:rPr>
                        </m:ctrlPr>
                      </m:fPr>
                      <m:num>
                        <m:r>
                          <a:rPr lang="en-US" altLang="en-US" sz="2400" b="1" i="1" smtClean="0">
                            <a:solidFill>
                              <a:srgbClr val="002060"/>
                            </a:solidFill>
                            <a:latin typeface="Cambria Math" panose="02040503050406030204" pitchFamily="18" charset="0"/>
                            <a:cs typeface="Arial" panose="020B0604020202020204" pitchFamily="34" charset="0"/>
                          </a:rPr>
                          <m:t>𝑨</m:t>
                        </m:r>
                      </m:num>
                      <m:den>
                        <m:r>
                          <a:rPr lang="en-US" altLang="en-US" sz="2400" b="1" i="1" smtClean="0">
                            <a:solidFill>
                              <a:srgbClr val="002060"/>
                            </a:solidFill>
                            <a:latin typeface="Cambria Math" panose="02040503050406030204" pitchFamily="18" charset="0"/>
                            <a:cs typeface="Arial" panose="020B0604020202020204" pitchFamily="34" charset="0"/>
                          </a:rPr>
                          <m:t>𝑼</m:t>
                        </m:r>
                        <m:r>
                          <a:rPr lang="en-US" altLang="en-US" sz="2400" b="1" i="1" smtClean="0">
                            <a:solidFill>
                              <a:srgbClr val="002060"/>
                            </a:solidFill>
                            <a:latin typeface="Cambria Math" panose="02040503050406030204" pitchFamily="18" charset="0"/>
                            <a:cs typeface="Arial" panose="020B0604020202020204" pitchFamily="34" charset="0"/>
                          </a:rPr>
                          <m:t>.</m:t>
                        </m:r>
                        <m:r>
                          <a:rPr lang="en-US" altLang="en-US" sz="2400" b="1" i="1" smtClean="0">
                            <a:solidFill>
                              <a:srgbClr val="002060"/>
                            </a:solidFill>
                            <a:latin typeface="Cambria Math" panose="02040503050406030204" pitchFamily="18" charset="0"/>
                            <a:cs typeface="Arial" panose="020B0604020202020204" pitchFamily="34" charset="0"/>
                          </a:rPr>
                          <m:t>𝑰</m:t>
                        </m:r>
                      </m:den>
                    </m:f>
                  </m:oMath>
                </a14:m>
                <a:endParaRPr lang="vi-VN" sz="2400" dirty="0"/>
              </a:p>
            </p:txBody>
          </p:sp>
        </mc:Choice>
        <mc:Fallback xmlns="">
          <p:sp>
            <p:nvSpPr>
              <p:cNvPr id="18" name="Rectangle 17"/>
              <p:cNvSpPr>
                <a:spLocks noRot="1" noChangeAspect="1" noMove="1" noResize="1" noEditPoints="1" noAdjustHandles="1" noChangeArrowheads="1" noChangeShapeType="1" noTextEdit="1"/>
              </p:cNvSpPr>
              <p:nvPr/>
            </p:nvSpPr>
            <p:spPr>
              <a:xfrm>
                <a:off x="4221127" y="2701193"/>
                <a:ext cx="1285929" cy="624851"/>
              </a:xfrm>
              <a:prstGeom prst="rect">
                <a:avLst/>
              </a:prstGeom>
              <a:blipFill>
                <a:blip r:embed="rId4"/>
                <a:stretch>
                  <a:fillRect l="-7109" b="-77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5420172" y="2690473"/>
                <a:ext cx="1438214" cy="625812"/>
              </a:xfrm>
              <a:prstGeom prst="rect">
                <a:avLst/>
              </a:prstGeom>
            </p:spPr>
            <p:txBody>
              <a:bodyPr wrap="none">
                <a:spAutoFit/>
              </a:bodyPr>
              <a:lstStyle/>
              <a:p>
                <a:r>
                  <a:rPr lang="en-US" altLang="en-US" sz="24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f>
                      <m:fPr>
                        <m:ctrlPr>
                          <a:rPr lang="en-US" altLang="en-US" sz="2400" b="1" i="1" dirty="0" smtClean="0">
                            <a:solidFill>
                              <a:srgbClr val="002060"/>
                            </a:solidFill>
                            <a:latin typeface="Cambria Math" panose="02040503050406030204" pitchFamily="18" charset="0"/>
                            <a:cs typeface="Arial" panose="020B0604020202020204" pitchFamily="34" charset="0"/>
                          </a:rPr>
                        </m:ctrlPr>
                      </m:fPr>
                      <m:num>
                        <m:r>
                          <a:rPr lang="en-US" altLang="en-US" sz="2400" b="1" i="1" dirty="0" smtClean="0">
                            <a:solidFill>
                              <a:srgbClr val="002060"/>
                            </a:solidFill>
                            <a:latin typeface="Cambria Math" panose="02040503050406030204" pitchFamily="18" charset="0"/>
                            <a:cs typeface="Arial" panose="020B0604020202020204" pitchFamily="34" charset="0"/>
                          </a:rPr>
                          <m:t>𝟗𝟗𝟎𝟎𝟎</m:t>
                        </m:r>
                      </m:num>
                      <m:den>
                        <m:r>
                          <a:rPr lang="en-US" altLang="en-US" sz="2400" b="1" i="1" dirty="0" smtClean="0">
                            <a:solidFill>
                              <a:srgbClr val="002060"/>
                            </a:solidFill>
                            <a:latin typeface="Cambria Math" panose="02040503050406030204" pitchFamily="18" charset="0"/>
                            <a:cs typeface="Arial" panose="020B0604020202020204" pitchFamily="34" charset="0"/>
                          </a:rPr>
                          <m:t>𝟐𝟐𝟎</m:t>
                        </m:r>
                        <m:r>
                          <a:rPr lang="en-US" altLang="en-US" sz="2400" b="1" i="1" dirty="0" smtClean="0">
                            <a:solidFill>
                              <a:srgbClr val="002060"/>
                            </a:solidFill>
                            <a:latin typeface="Cambria Math" panose="02040503050406030204" pitchFamily="18" charset="0"/>
                            <a:cs typeface="Arial" panose="020B0604020202020204" pitchFamily="34" charset="0"/>
                          </a:rPr>
                          <m:t> . </m:t>
                        </m:r>
                        <m:r>
                          <a:rPr lang="en-US" altLang="en-US" sz="2400" b="1" i="1" dirty="0" smtClean="0">
                            <a:solidFill>
                              <a:srgbClr val="002060"/>
                            </a:solidFill>
                            <a:latin typeface="Cambria Math" panose="02040503050406030204" pitchFamily="18" charset="0"/>
                            <a:cs typeface="Arial" panose="020B0604020202020204" pitchFamily="34" charset="0"/>
                          </a:rPr>
                          <m:t>𝟗𝟎𝟎</m:t>
                        </m:r>
                      </m:den>
                    </m:f>
                  </m:oMath>
                </a14:m>
                <a:r>
                  <a:rPr lang="en-US" altLang="en-US" sz="2400"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vi-VN" sz="2400" dirty="0"/>
              </a:p>
            </p:txBody>
          </p:sp>
        </mc:Choice>
        <mc:Fallback xmlns="">
          <p:sp>
            <p:nvSpPr>
              <p:cNvPr id="19" name="Rectangle 18"/>
              <p:cNvSpPr>
                <a:spLocks noRot="1" noChangeAspect="1" noMove="1" noResize="1" noEditPoints="1" noAdjustHandles="1" noChangeArrowheads="1" noChangeShapeType="1" noTextEdit="1"/>
              </p:cNvSpPr>
              <p:nvPr/>
            </p:nvSpPr>
            <p:spPr>
              <a:xfrm>
                <a:off x="5420172" y="2690473"/>
                <a:ext cx="1438214" cy="625812"/>
              </a:xfrm>
              <a:prstGeom prst="rect">
                <a:avLst/>
              </a:prstGeom>
              <a:blipFill>
                <a:blip r:embed="rId5"/>
                <a:stretch>
                  <a:fillRect l="-6356" b="-7767"/>
                </a:stretch>
              </a:blipFill>
            </p:spPr>
            <p:txBody>
              <a:bodyPr/>
              <a:lstStyle/>
              <a:p>
                <a:r>
                  <a:rPr lang="vi-VN">
                    <a:noFill/>
                  </a:rPr>
                  <a:t> </a:t>
                </a:r>
              </a:p>
            </p:txBody>
          </p:sp>
        </mc:Fallback>
      </mc:AlternateContent>
      <p:sp>
        <p:nvSpPr>
          <p:cNvPr id="20" name="Rectangle 19"/>
          <p:cNvSpPr/>
          <p:nvPr/>
        </p:nvSpPr>
        <p:spPr>
          <a:xfrm>
            <a:off x="6719258" y="2839693"/>
            <a:ext cx="896399" cy="369332"/>
          </a:xfrm>
          <a:prstGeom prst="rect">
            <a:avLst/>
          </a:prstGeom>
        </p:spPr>
        <p:txBody>
          <a:bodyPr wrap="none">
            <a:spAutoFit/>
          </a:bodyPr>
          <a:lstStyle/>
          <a:p>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5 (A)</a:t>
            </a:r>
            <a:endParaRPr lang="vi-VN" dirty="0"/>
          </a:p>
        </p:txBody>
      </p:sp>
    </p:spTree>
    <p:extLst>
      <p:ext uri="{BB962C8B-B14F-4D97-AF65-F5344CB8AC3E}">
        <p14:creationId xmlns:p14="http://schemas.microsoft.com/office/powerpoint/2010/main" val="35669876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arn(inVertical)">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arn(inVertic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arn(inVertical)">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arn(inVertic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arn(inVertic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barn(inVertical)">
                                      <p:cBhvr>
                                        <p:cTn id="67" dur="500"/>
                                        <p:tgtEl>
                                          <p:spTgt spid="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barn(inVertical)">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arn(inVertical)">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barn(inVertical)">
                                      <p:cBhvr>
                                        <p:cTn id="8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1"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66253" y="546290"/>
            <a:ext cx="11801856" cy="1631216"/>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FF0000"/>
                </a:solidFill>
              </a:rPr>
              <a:t>Bài</a:t>
            </a:r>
            <a:r>
              <a:rPr lang="en-US" sz="2000" b="1" dirty="0">
                <a:solidFill>
                  <a:srgbClr val="FF0000"/>
                </a:solidFill>
              </a:rPr>
              <a:t> 8</a:t>
            </a:r>
            <a:r>
              <a:rPr lang="en-US" sz="2000" b="1" dirty="0"/>
              <a:t>: </a:t>
            </a:r>
            <a:r>
              <a:rPr lang="en-US" sz="2000" b="1" dirty="0" err="1"/>
              <a:t>Một</a:t>
            </a:r>
            <a:r>
              <a:rPr lang="en-US" sz="2000" b="1" dirty="0"/>
              <a:t> </a:t>
            </a:r>
            <a:r>
              <a:rPr lang="en-US" sz="2000" b="1" dirty="0" err="1"/>
              <a:t>biếp</a:t>
            </a:r>
            <a:r>
              <a:rPr lang="en-US" sz="2000" b="1" dirty="0"/>
              <a:t> </a:t>
            </a:r>
            <a:r>
              <a:rPr lang="en-US" sz="2000" b="1" dirty="0" err="1"/>
              <a:t>điện</a:t>
            </a:r>
            <a:r>
              <a:rPr lang="en-US" sz="2000" b="1" dirty="0"/>
              <a:t> </a:t>
            </a:r>
            <a:r>
              <a:rPr lang="en-US" sz="2000" b="1" dirty="0" err="1"/>
              <a:t>được</a:t>
            </a:r>
            <a:r>
              <a:rPr lang="en-US" sz="2000" b="1" dirty="0"/>
              <a:t> </a:t>
            </a:r>
            <a:r>
              <a:rPr lang="en-US" sz="2000" b="1" dirty="0" err="1"/>
              <a:t>sử</a:t>
            </a:r>
            <a:r>
              <a:rPr lang="en-US" sz="2000" b="1" dirty="0"/>
              <a:t> </a:t>
            </a:r>
            <a:r>
              <a:rPr lang="en-US" sz="2000" b="1" dirty="0" err="1"/>
              <a:t>dụng</a:t>
            </a:r>
            <a:r>
              <a:rPr lang="en-US" sz="2000" b="1" dirty="0"/>
              <a:t> </a:t>
            </a:r>
            <a:r>
              <a:rPr lang="en-US" sz="2000" b="1" dirty="0" err="1"/>
              <a:t>với</a:t>
            </a:r>
            <a:r>
              <a:rPr lang="en-US" sz="2000" b="1" dirty="0"/>
              <a:t> </a:t>
            </a:r>
            <a:r>
              <a:rPr lang="en-US" sz="2000" b="1" dirty="0" smtClean="0"/>
              <a:t>HĐT </a:t>
            </a:r>
            <a:r>
              <a:rPr lang="en-US" sz="2000" b="1" dirty="0" smtClean="0">
                <a:solidFill>
                  <a:srgbClr val="FF0000"/>
                </a:solidFill>
              </a:rPr>
              <a:t>220V</a:t>
            </a:r>
            <a:r>
              <a:rPr lang="en-US" sz="2000" b="1" dirty="0" smtClean="0"/>
              <a:t> </a:t>
            </a:r>
            <a:r>
              <a:rPr lang="en-US" sz="2000" b="1" dirty="0" err="1"/>
              <a:t>thì</a:t>
            </a:r>
            <a:r>
              <a:rPr lang="en-US" sz="2000" b="1" dirty="0"/>
              <a:t> </a:t>
            </a:r>
            <a:r>
              <a:rPr lang="en-US" sz="2000" b="1" dirty="0" err="1"/>
              <a:t>dòng</a:t>
            </a:r>
            <a:r>
              <a:rPr lang="en-US" sz="2000" b="1" dirty="0"/>
              <a:t> </a:t>
            </a:r>
            <a:r>
              <a:rPr lang="en-US" sz="2000" b="1" dirty="0" err="1"/>
              <a:t>điện</a:t>
            </a:r>
            <a:r>
              <a:rPr lang="en-US" sz="2000" b="1" dirty="0"/>
              <a:t> </a:t>
            </a:r>
            <a:r>
              <a:rPr lang="en-US" sz="2000" b="1" dirty="0" err="1"/>
              <a:t>chạy</a:t>
            </a:r>
            <a:r>
              <a:rPr lang="en-US" sz="2000" b="1" dirty="0"/>
              <a:t> qua </a:t>
            </a:r>
            <a:r>
              <a:rPr lang="en-US" sz="2000" b="1" dirty="0" err="1"/>
              <a:t>dây</a:t>
            </a:r>
            <a:r>
              <a:rPr lang="en-US" sz="2000" b="1" dirty="0"/>
              <a:t> </a:t>
            </a:r>
            <a:r>
              <a:rPr lang="en-US" sz="2000" b="1" dirty="0" err="1"/>
              <a:t>nung</a:t>
            </a:r>
            <a:r>
              <a:rPr lang="en-US" sz="2000" b="1" dirty="0"/>
              <a:t> </a:t>
            </a:r>
            <a:r>
              <a:rPr lang="en-US" sz="2000" b="1" dirty="0" err="1"/>
              <a:t>của</a:t>
            </a:r>
            <a:r>
              <a:rPr lang="en-US" sz="2000" b="1" dirty="0"/>
              <a:t> </a:t>
            </a:r>
            <a:r>
              <a:rPr lang="en-US" sz="2000" b="1" dirty="0" err="1"/>
              <a:t>bến</a:t>
            </a:r>
            <a:r>
              <a:rPr lang="en-US" sz="2000" b="1" dirty="0"/>
              <a:t> </a:t>
            </a:r>
            <a:r>
              <a:rPr lang="en-US" sz="2000" b="1" dirty="0" err="1"/>
              <a:t>có</a:t>
            </a:r>
            <a:r>
              <a:rPr lang="en-US" sz="2000" b="1" dirty="0"/>
              <a:t> </a:t>
            </a:r>
            <a:r>
              <a:rPr lang="en-US" sz="2000" b="1" dirty="0" err="1"/>
              <a:t>cường</a:t>
            </a:r>
            <a:r>
              <a:rPr lang="en-US" sz="2000" b="1" dirty="0"/>
              <a:t> </a:t>
            </a:r>
            <a:r>
              <a:rPr lang="en-US" sz="2000" b="1" dirty="0" err="1"/>
              <a:t>độ</a:t>
            </a:r>
            <a:r>
              <a:rPr lang="en-US" sz="2000" b="1" dirty="0"/>
              <a:t> </a:t>
            </a:r>
            <a:r>
              <a:rPr lang="en-US" sz="2000" b="1" dirty="0">
                <a:solidFill>
                  <a:srgbClr val="FF0000"/>
                </a:solidFill>
              </a:rPr>
              <a:t>I = 6,8A</a:t>
            </a:r>
          </a:p>
          <a:p>
            <a:r>
              <a:rPr lang="en-US" sz="2000" b="1" dirty="0"/>
              <a:t>a) </a:t>
            </a:r>
            <a:r>
              <a:rPr lang="en-US" sz="2000" b="1" dirty="0" err="1"/>
              <a:t>Tính</a:t>
            </a:r>
            <a:r>
              <a:rPr lang="en-US" sz="2000" b="1" dirty="0"/>
              <a:t> </a:t>
            </a:r>
            <a:r>
              <a:rPr lang="en-US" sz="2000" b="1" dirty="0" err="1">
                <a:solidFill>
                  <a:srgbClr val="FF0000"/>
                </a:solidFill>
              </a:rPr>
              <a:t>công</a:t>
            </a:r>
            <a:r>
              <a:rPr lang="en-US" sz="2000" b="1" dirty="0">
                <a:solidFill>
                  <a:srgbClr val="FF0000"/>
                </a:solidFill>
              </a:rPr>
              <a:t> </a:t>
            </a:r>
            <a:r>
              <a:rPr lang="en-US" sz="2000" b="1" dirty="0" err="1">
                <a:solidFill>
                  <a:srgbClr val="FF0000"/>
                </a:solidFill>
              </a:rPr>
              <a:t>suất</a:t>
            </a:r>
            <a:r>
              <a:rPr lang="en-US" sz="2000" b="1" dirty="0">
                <a:solidFill>
                  <a:srgbClr val="FF0000"/>
                </a:solidFill>
              </a:rPr>
              <a:t> </a:t>
            </a:r>
            <a:r>
              <a:rPr lang="en-US" sz="2000" b="1" dirty="0" err="1"/>
              <a:t>của</a:t>
            </a:r>
            <a:r>
              <a:rPr lang="en-US" sz="2000" b="1" dirty="0"/>
              <a:t> </a:t>
            </a:r>
            <a:r>
              <a:rPr lang="en-US" sz="2000" b="1" dirty="0" err="1"/>
              <a:t>bếp</a:t>
            </a:r>
            <a:r>
              <a:rPr lang="en-US" sz="2000" b="1" dirty="0"/>
              <a:t> </a:t>
            </a:r>
            <a:r>
              <a:rPr lang="en-US" sz="2000" b="1" dirty="0" err="1"/>
              <a:t>điện</a:t>
            </a:r>
            <a:r>
              <a:rPr lang="en-US" sz="2000" b="1" dirty="0"/>
              <a:t> </a:t>
            </a:r>
            <a:r>
              <a:rPr lang="en-US" sz="2000" b="1" dirty="0" err="1"/>
              <a:t>khi</a:t>
            </a:r>
            <a:r>
              <a:rPr lang="en-US" sz="2000" b="1" dirty="0"/>
              <a:t> </a:t>
            </a:r>
            <a:r>
              <a:rPr lang="en-US" sz="2000" b="1" dirty="0" err="1"/>
              <a:t>đó</a:t>
            </a:r>
            <a:endParaRPr lang="en-US" sz="2000" b="1" dirty="0"/>
          </a:p>
          <a:p>
            <a:r>
              <a:rPr lang="en-US" sz="2000" b="1" dirty="0"/>
              <a:t>b) </a:t>
            </a:r>
            <a:r>
              <a:rPr lang="en-US" sz="2000" b="1" dirty="0" err="1"/>
              <a:t>Mỗi</a:t>
            </a:r>
            <a:r>
              <a:rPr lang="en-US" sz="2000" b="1" dirty="0"/>
              <a:t> </a:t>
            </a:r>
            <a:r>
              <a:rPr lang="en-US" sz="2000" b="1" dirty="0" err="1"/>
              <a:t>ngày</a:t>
            </a:r>
            <a:r>
              <a:rPr lang="en-US" sz="2000" b="1" dirty="0"/>
              <a:t> </a:t>
            </a:r>
            <a:r>
              <a:rPr lang="en-US" sz="2000" b="1" dirty="0" err="1"/>
              <a:t>bếp</a:t>
            </a:r>
            <a:r>
              <a:rPr lang="en-US" sz="2000" b="1" dirty="0"/>
              <a:t> </a:t>
            </a:r>
            <a:r>
              <a:rPr lang="en-US" sz="2000" b="1" dirty="0" err="1"/>
              <a:t>được</a:t>
            </a:r>
            <a:r>
              <a:rPr lang="en-US" sz="2000" b="1" dirty="0"/>
              <a:t> </a:t>
            </a:r>
            <a:r>
              <a:rPr lang="en-US" sz="2000" b="1" dirty="0" err="1"/>
              <a:t>sử</a:t>
            </a:r>
            <a:r>
              <a:rPr lang="en-US" sz="2000" b="1" dirty="0"/>
              <a:t> </a:t>
            </a:r>
            <a:r>
              <a:rPr lang="en-US" sz="2000" b="1" dirty="0" err="1"/>
              <a:t>dụng</a:t>
            </a:r>
            <a:r>
              <a:rPr lang="en-US" sz="2000" b="1" dirty="0"/>
              <a:t> </a:t>
            </a:r>
            <a:r>
              <a:rPr lang="en-US" sz="2000" b="1" dirty="0" err="1"/>
              <a:t>như</a:t>
            </a:r>
            <a:r>
              <a:rPr lang="en-US" sz="2000" b="1" dirty="0"/>
              <a:t> </a:t>
            </a:r>
            <a:r>
              <a:rPr lang="en-US" sz="2000" b="1" dirty="0" err="1"/>
              <a:t>trên</a:t>
            </a:r>
            <a:r>
              <a:rPr lang="en-US" sz="2000" b="1" dirty="0"/>
              <a:t> </a:t>
            </a:r>
            <a:r>
              <a:rPr lang="en-US" sz="2000" b="1" dirty="0" err="1"/>
              <a:t>trong</a:t>
            </a:r>
            <a:r>
              <a:rPr lang="en-US" sz="2000" b="1" dirty="0"/>
              <a:t> </a:t>
            </a:r>
            <a:r>
              <a:rPr lang="en-US" sz="2000" b="1" dirty="0">
                <a:solidFill>
                  <a:srgbClr val="FF0000"/>
                </a:solidFill>
              </a:rPr>
              <a:t>45 </a:t>
            </a:r>
            <a:r>
              <a:rPr lang="en-US" sz="2000" b="1" dirty="0" err="1">
                <a:solidFill>
                  <a:srgbClr val="FF0000"/>
                </a:solidFill>
              </a:rPr>
              <a:t>phút</a:t>
            </a:r>
            <a:r>
              <a:rPr lang="en-US" sz="2000" b="1" dirty="0"/>
              <a:t>. Tính phần điện năng có ích </a:t>
            </a:r>
            <a:r>
              <a:rPr lang="en-US" sz="2000" b="1" dirty="0" smtClean="0"/>
              <a:t>A</a:t>
            </a:r>
            <a:r>
              <a:rPr lang="en-US" sz="2000" b="1" baseline="-25000" dirty="0" smtClean="0"/>
              <a:t>ci</a:t>
            </a:r>
            <a:r>
              <a:rPr lang="en-US" sz="2000" b="1" dirty="0"/>
              <a:t> mà bếp cung cấp trong </a:t>
            </a:r>
            <a:r>
              <a:rPr lang="en-US" sz="2000" b="1" dirty="0">
                <a:solidFill>
                  <a:srgbClr val="FF0000"/>
                </a:solidFill>
              </a:rPr>
              <a:t>30 ngày</a:t>
            </a:r>
            <a:r>
              <a:rPr lang="en-US" sz="2000" b="1" dirty="0"/>
              <a:t>, biết rằng hiệu suất của bếp là </a:t>
            </a:r>
            <a:r>
              <a:rPr lang="en-US" sz="2000" b="1" dirty="0">
                <a:solidFill>
                  <a:srgbClr val="FF0000"/>
                </a:solidFill>
              </a:rPr>
              <a:t>H = 80%</a:t>
            </a:r>
          </a:p>
        </p:txBody>
      </p:sp>
      <p:sp>
        <p:nvSpPr>
          <p:cNvPr id="113717" name="Text Box 53"/>
          <p:cNvSpPr txBox="1">
            <a:spLocks noChangeArrowheads="1"/>
          </p:cNvSpPr>
          <p:nvPr/>
        </p:nvSpPr>
        <p:spPr bwMode="auto">
          <a:xfrm>
            <a:off x="365401" y="2217585"/>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a:solidFill>
                  <a:srgbClr val="7030A0"/>
                </a:solidFill>
                <a:latin typeface="Times New Roman" panose="02020603050405020304" pitchFamily="18" charset="0"/>
              </a:rPr>
              <a:t>Tóm tắt: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3086029" y="2115950"/>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224719" y="2217585"/>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smtClean="0">
                <a:solidFill>
                  <a:srgbClr val="7030A0"/>
                </a:solidFill>
                <a:latin typeface="Times New Roman" panose="02020603050405020304" pitchFamily="18" charset="0"/>
              </a:rPr>
              <a:t>Giải:</a:t>
            </a:r>
            <a:endParaRPr lang="en-US" altLang="vi-VN" sz="2000" b="1" u="sng" dirty="0">
              <a:solidFill>
                <a:srgbClr val="7030A0"/>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350162" y="2695847"/>
            <a:ext cx="2735867" cy="2631490"/>
          </a:xfrm>
          <a:prstGeom prst="rect">
            <a:avLst/>
          </a:prstGeom>
        </p:spPr>
        <p:txBody>
          <a:bodyPr wrap="square">
            <a:spAutoFit/>
          </a:bodyPr>
          <a:lstStyle/>
          <a:p>
            <a:pPr marL="30480" marR="30480" algn="just">
              <a:lnSpc>
                <a:spcPts val="1800"/>
              </a:lnSpc>
              <a:spcAft>
                <a:spcPts val="1200"/>
              </a:spcAft>
            </a:pP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U = </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220V</a:t>
            </a:r>
          </a:p>
          <a:p>
            <a:pPr marL="30480" marR="30480" algn="just">
              <a:lnSpc>
                <a:spcPts val="18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I </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6,8A</a:t>
            </a:r>
            <a:endParaRPr lang="en-US"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 </a:t>
            </a:r>
            <a:r>
              <a:rPr lang="en-US" altLang="vi-VN" sz="2000" b="1" dirty="0">
                <a:solidFill>
                  <a:srgbClr val="7030A0"/>
                </a:solidFill>
                <a:latin typeface="VNI-Script" pitchFamily="2" charset="0"/>
              </a:rPr>
              <a:t>P</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b) t = 45ph .30 ngày </a:t>
            </a:r>
          </a:p>
          <a:p>
            <a:pPr marL="30480" marR="30480" algn="just">
              <a:lnSpc>
                <a:spcPts val="18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 22,5h</a:t>
            </a:r>
          </a:p>
          <a:p>
            <a:pPr marL="30480" marR="30480" algn="just">
              <a:lnSpc>
                <a:spcPts val="18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H = 80</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p>
          <a:p>
            <a:pPr marL="30480" marR="30480" algn="just">
              <a:lnSpc>
                <a:spcPts val="18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a:t>
            </a:r>
            <a:r>
              <a:rPr lang="en-US" sz="2000" b="1"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ci </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t>
            </a:r>
            <a:endParaRPr lang="en-US" sz="20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4"/>
          <p:cNvSpPr>
            <a:spLocks noChangeArrowheads="1"/>
          </p:cNvSpPr>
          <p:nvPr/>
        </p:nvSpPr>
        <p:spPr bwMode="auto">
          <a:xfrm>
            <a:off x="3596856" y="4535728"/>
            <a:ext cx="70931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Đ</a:t>
            </a:r>
            <a:r>
              <a:rPr kumimoji="0" lang="en-US" altLang="en-US"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iện năng c</a:t>
            </a:r>
            <a:r>
              <a:rPr kumimoji="0" lang="en-US" altLang="en-US" sz="20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n-US" altLang="en-US"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ch A</a:t>
            </a:r>
            <a:r>
              <a:rPr kumimoji="0" lang="en-US" altLang="en-US" sz="2000" b="1" i="0" u="none" strike="noStrike" cap="none" normalizeH="0" baseline="-3000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i</a:t>
            </a:r>
            <a:r>
              <a:rPr kumimoji="0" lang="en-US" altLang="en-US" sz="20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m</a:t>
            </a:r>
            <a:r>
              <a:rPr kumimoji="0" lang="en-US" altLang="en-US" sz="20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bếp cung cấp trong 30 ng</a:t>
            </a:r>
            <a:r>
              <a:rPr kumimoji="0" lang="en-US" altLang="en-US" sz="20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y l</a:t>
            </a:r>
            <a:r>
              <a:rPr kumimoji="0" lang="en-US" altLang="en-US" sz="2000" b="1" i="0" u="none" strike="noStrike" cap="none" normalizeH="0" baseline="0" dirty="0" smtClean="0">
                <a:ln>
                  <a:noFill/>
                </a:ln>
                <a:solidFill>
                  <a:srgbClr val="7030A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sz="2000" b="1" i="0" u="none" strike="noStrike" cap="none" normalizeH="0" baseline="0" dirty="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1" i="0" u="none" strike="noStrike" cap="none" normalizeH="0" baseline="0" dirty="0" smtClean="0">
              <a:ln>
                <a:noFill/>
              </a:ln>
              <a:solidFill>
                <a:srgbClr val="7030A0"/>
              </a:solidFill>
              <a:effectLst/>
            </a:endParaRPr>
          </a:p>
        </p:txBody>
      </p:sp>
      <p:sp>
        <p:nvSpPr>
          <p:cNvPr id="7" name="Rectangle 5"/>
          <p:cNvSpPr>
            <a:spLocks noChangeArrowheads="1"/>
          </p:cNvSpPr>
          <p:nvPr/>
        </p:nvSpPr>
        <p:spPr bwMode="auto">
          <a:xfrm>
            <a:off x="30163" y="2247900"/>
            <a:ext cx="445008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vi-VN"/>
          </a:p>
        </p:txBody>
      </p:sp>
      <p:sp>
        <p:nvSpPr>
          <p:cNvPr id="8" name="Rectangle 7"/>
          <p:cNvSpPr/>
          <p:nvPr/>
        </p:nvSpPr>
        <p:spPr>
          <a:xfrm>
            <a:off x="3345147" y="2678106"/>
            <a:ext cx="3557384" cy="369332"/>
          </a:xfrm>
          <a:prstGeom prst="rect">
            <a:avLst/>
          </a:prstGeom>
        </p:spPr>
        <p:txBody>
          <a:bodyPr wrap="none">
            <a:spAutoFit/>
          </a:bodyPr>
          <a:lstStyle/>
          <a:p>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a) Công suất tiêu thụ của bếp: </a:t>
            </a:r>
            <a:endParaRPr lang="vi-VN" dirty="0"/>
          </a:p>
        </p:txBody>
      </p:sp>
      <p:sp>
        <p:nvSpPr>
          <p:cNvPr id="11" name="Rectangle 10"/>
          <p:cNvSpPr/>
          <p:nvPr/>
        </p:nvSpPr>
        <p:spPr>
          <a:xfrm>
            <a:off x="3917374" y="3135071"/>
            <a:ext cx="1039067" cy="369332"/>
          </a:xfrm>
          <a:prstGeom prst="rect">
            <a:avLst/>
          </a:prstGeom>
        </p:spPr>
        <p:txBody>
          <a:bodyPr wrap="none">
            <a:spAutoFit/>
          </a:bodyPr>
          <a:lstStyle/>
          <a:p>
            <a:r>
              <a:rPr lang="en-US" altLang="vi-VN" b="1" dirty="0">
                <a:solidFill>
                  <a:srgbClr val="7030A0"/>
                </a:solidFill>
                <a:latin typeface="VNI-Script" pitchFamily="2" charset="0"/>
              </a:rPr>
              <a:t>P</a:t>
            </a:r>
            <a:r>
              <a:rPr lang="en-US" altLang="en-US"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  = </a:t>
            </a:r>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U.I </a:t>
            </a:r>
            <a:endParaRPr lang="vi-VN" dirty="0"/>
          </a:p>
        </p:txBody>
      </p:sp>
      <p:sp>
        <p:nvSpPr>
          <p:cNvPr id="12" name="Rectangle 11"/>
          <p:cNvSpPr/>
          <p:nvPr/>
        </p:nvSpPr>
        <p:spPr>
          <a:xfrm>
            <a:off x="4873726" y="3135071"/>
            <a:ext cx="1412566" cy="369332"/>
          </a:xfrm>
          <a:prstGeom prst="rect">
            <a:avLst/>
          </a:prstGeom>
        </p:spPr>
        <p:txBody>
          <a:bodyPr wrap="none">
            <a:spAutoFit/>
          </a:bodyPr>
          <a:lstStyle/>
          <a:p>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 220 × 6,8 </a:t>
            </a:r>
            <a:endParaRPr lang="vi-VN" dirty="0"/>
          </a:p>
        </p:txBody>
      </p:sp>
      <p:sp>
        <p:nvSpPr>
          <p:cNvPr id="13" name="Rectangle 12"/>
          <p:cNvSpPr/>
          <p:nvPr/>
        </p:nvSpPr>
        <p:spPr>
          <a:xfrm>
            <a:off x="6130749" y="3136648"/>
            <a:ext cx="1268296" cy="369332"/>
          </a:xfrm>
          <a:prstGeom prst="rect">
            <a:avLst/>
          </a:prstGeom>
        </p:spPr>
        <p:txBody>
          <a:bodyPr wrap="none">
            <a:spAutoFit/>
          </a:bodyPr>
          <a:lstStyle/>
          <a:p>
            <a:pPr lvl="0" algn="just" eaLnBrk="0" fontAlgn="base" hangingPunct="0">
              <a:spcBef>
                <a:spcPct val="0"/>
              </a:spcBef>
              <a:spcAft>
                <a:spcPct val="0"/>
              </a:spcAft>
            </a:pPr>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1496(W)</a:t>
            </a:r>
            <a:endParaRPr lang="en-US" altLang="en-US" b="1" dirty="0">
              <a:solidFill>
                <a:srgbClr val="7030A0"/>
              </a:solidFill>
            </a:endParaRPr>
          </a:p>
        </p:txBody>
      </p:sp>
      <p:sp>
        <p:nvSpPr>
          <p:cNvPr id="14" name="Rectangle 13"/>
          <p:cNvSpPr/>
          <p:nvPr/>
        </p:nvSpPr>
        <p:spPr>
          <a:xfrm>
            <a:off x="3264138" y="3605130"/>
            <a:ext cx="4979248" cy="369332"/>
          </a:xfrm>
          <a:prstGeom prst="rect">
            <a:avLst/>
          </a:prstGeom>
        </p:spPr>
        <p:txBody>
          <a:bodyPr wrap="none">
            <a:spAutoFit/>
          </a:bodyPr>
          <a:lstStyle/>
          <a:p>
            <a:pPr lvl="0"/>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b) Điện năng tiêu thụ của bếp trong 30 </a:t>
            </a:r>
            <a:r>
              <a:rPr lang="en-US" altLang="en-US"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ng</a:t>
            </a:r>
            <a:r>
              <a:rPr lang="en-US" altLang="en-US" b="1" dirty="0" smtClean="0">
                <a:solidFill>
                  <a:srgbClr val="7030A0"/>
                </a:solidFill>
                <a:latin typeface="Calibri" panose="020F0502020204030204" pitchFamily="34" charset="0"/>
                <a:ea typeface="Times New Roman" panose="02020603050405020304" pitchFamily="18" charset="0"/>
                <a:cs typeface="Arial" panose="020B0604020202020204" pitchFamily="34" charset="0"/>
              </a:rPr>
              <a:t>à</a:t>
            </a:r>
            <a:r>
              <a:rPr lang="en-US" altLang="en-US"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y</a:t>
            </a:r>
            <a:endParaRPr lang="vi-VN" dirty="0"/>
          </a:p>
        </p:txBody>
      </p:sp>
      <p:sp>
        <p:nvSpPr>
          <p:cNvPr id="15" name="Rectangle 14"/>
          <p:cNvSpPr/>
          <p:nvPr/>
        </p:nvSpPr>
        <p:spPr>
          <a:xfrm>
            <a:off x="3891333" y="4011592"/>
            <a:ext cx="1043299" cy="369332"/>
          </a:xfrm>
          <a:prstGeom prst="rect">
            <a:avLst/>
          </a:prstGeom>
        </p:spPr>
        <p:txBody>
          <a:bodyPr wrap="none">
            <a:spAutoFit/>
          </a:bodyPr>
          <a:lstStyle/>
          <a:p>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A = </a:t>
            </a:r>
            <a:r>
              <a:rPr lang="en-US" altLang="vi-VN" b="1" dirty="0" smtClean="0">
                <a:solidFill>
                  <a:srgbClr val="7030A0"/>
                </a:solidFill>
                <a:latin typeface="VNI-Script" pitchFamily="2" charset="0"/>
              </a:rPr>
              <a:t>P </a:t>
            </a:r>
            <a:r>
              <a:rPr lang="en-US" altLang="en-US"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.t </a:t>
            </a:r>
            <a:endParaRPr lang="vi-VN" dirty="0"/>
          </a:p>
        </p:txBody>
      </p:sp>
      <p:sp>
        <p:nvSpPr>
          <p:cNvPr id="16" name="Rectangle 15"/>
          <p:cNvSpPr/>
          <p:nvPr/>
        </p:nvSpPr>
        <p:spPr>
          <a:xfrm>
            <a:off x="4713019" y="4006580"/>
            <a:ext cx="1473480" cy="369332"/>
          </a:xfrm>
          <a:prstGeom prst="rect">
            <a:avLst/>
          </a:prstGeom>
        </p:spPr>
        <p:txBody>
          <a:bodyPr wrap="none">
            <a:spAutoFit/>
          </a:bodyPr>
          <a:lstStyle/>
          <a:p>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1496.22,5 </a:t>
            </a:r>
            <a:endParaRPr lang="vi-VN" dirty="0"/>
          </a:p>
        </p:txBody>
      </p:sp>
      <p:sp>
        <p:nvSpPr>
          <p:cNvPr id="17" name="Rectangle 16"/>
          <p:cNvSpPr/>
          <p:nvPr/>
        </p:nvSpPr>
        <p:spPr>
          <a:xfrm>
            <a:off x="5985548" y="4011592"/>
            <a:ext cx="1588961" cy="369332"/>
          </a:xfrm>
          <a:prstGeom prst="rect">
            <a:avLst/>
          </a:prstGeom>
        </p:spPr>
        <p:txBody>
          <a:bodyPr wrap="none">
            <a:spAutoFit/>
          </a:bodyPr>
          <a:lstStyle/>
          <a:p>
            <a:pPr lvl="0"/>
            <a:r>
              <a:rPr lang="en-US" altLang="en-US" b="1" dirty="0">
                <a:solidFill>
                  <a:srgbClr val="7030A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7030A0"/>
                </a:solidFill>
                <a:latin typeface="Arial" panose="020B0604020202020204" pitchFamily="34" charset="0"/>
                <a:ea typeface="Times New Roman" panose="02020603050405020304" pitchFamily="18" charset="0"/>
                <a:cs typeface="Arial" panose="020B0604020202020204" pitchFamily="34" charset="0"/>
              </a:rPr>
              <a:t>33660(W.h)</a:t>
            </a:r>
            <a:endParaRPr lang="en-US" altLang="en-US" b="1" dirty="0">
              <a:solidFill>
                <a:srgbClr val="7030A0"/>
              </a:solidFill>
            </a:endParaRPr>
          </a:p>
        </p:txBody>
      </p:sp>
      <mc:AlternateContent xmlns:mc="http://schemas.openxmlformats.org/markup-compatibility/2006" xmlns:a14="http://schemas.microsoft.com/office/drawing/2010/main">
        <mc:Choice Requires="a14">
          <p:sp>
            <p:nvSpPr>
              <p:cNvPr id="18" name="Rectangle 17"/>
              <p:cNvSpPr/>
              <p:nvPr/>
            </p:nvSpPr>
            <p:spPr>
              <a:xfrm>
                <a:off x="3714309" y="4968942"/>
                <a:ext cx="1559017" cy="553806"/>
              </a:xfrm>
              <a:prstGeom prst="rect">
                <a:avLst/>
              </a:prstGeom>
            </p:spPr>
            <p:txBody>
              <a:bodyPr wrap="none">
                <a:spAutoFit/>
              </a:bodyPr>
              <a:lstStyle/>
              <a:p>
                <a:pPr algn="just"/>
                <a:r>
                  <a:rPr lang="en-US" altLang="vi-VN" b="1" dirty="0" smtClean="0">
                    <a:solidFill>
                      <a:srgbClr val="7030A0"/>
                    </a:solidFill>
                  </a:rPr>
                  <a:t>H = </a:t>
                </a:r>
                <a14:m>
                  <m:oMath xmlns:m="http://schemas.openxmlformats.org/officeDocument/2006/math">
                    <m:f>
                      <m:fPr>
                        <m:ctrlPr>
                          <a:rPr lang="en-US" altLang="vi-VN" b="1" i="1">
                            <a:solidFill>
                              <a:srgbClr val="7030A0"/>
                            </a:solidFill>
                            <a:latin typeface="Cambria Math" panose="02040503050406030204" pitchFamily="18" charset="0"/>
                          </a:rPr>
                        </m:ctrlPr>
                      </m:fPr>
                      <m:num>
                        <m:sSub>
                          <m:sSubPr>
                            <m:ctrlPr>
                              <a:rPr lang="en-US" altLang="vi-VN" b="1" i="1">
                                <a:solidFill>
                                  <a:srgbClr val="7030A0"/>
                                </a:solidFill>
                                <a:latin typeface="Cambria Math" panose="02040503050406030204" pitchFamily="18" charset="0"/>
                              </a:rPr>
                            </m:ctrlPr>
                          </m:sSubPr>
                          <m:e>
                            <m:r>
                              <a:rPr lang="en-US" altLang="vi-VN" b="1" i="1">
                                <a:solidFill>
                                  <a:srgbClr val="7030A0"/>
                                </a:solidFill>
                                <a:latin typeface="Cambria Math" panose="02040503050406030204" pitchFamily="18" charset="0"/>
                              </a:rPr>
                              <m:t>𝑨</m:t>
                            </m:r>
                          </m:e>
                          <m:sub>
                            <m:r>
                              <a:rPr lang="en-US" altLang="vi-VN" b="1" i="1">
                                <a:solidFill>
                                  <a:srgbClr val="7030A0"/>
                                </a:solidFill>
                                <a:latin typeface="Cambria Math" panose="02040503050406030204" pitchFamily="18" charset="0"/>
                              </a:rPr>
                              <m:t>𝒄𝒊</m:t>
                            </m:r>
                          </m:sub>
                        </m:sSub>
                      </m:num>
                      <m:den>
                        <m:sSub>
                          <m:sSubPr>
                            <m:ctrlPr>
                              <a:rPr lang="en-US" altLang="vi-VN" b="1" i="1">
                                <a:solidFill>
                                  <a:srgbClr val="7030A0"/>
                                </a:solidFill>
                                <a:latin typeface="Cambria Math" panose="02040503050406030204" pitchFamily="18" charset="0"/>
                              </a:rPr>
                            </m:ctrlPr>
                          </m:sSubPr>
                          <m:e>
                            <m:r>
                              <a:rPr lang="en-US" altLang="vi-VN" b="1" i="1">
                                <a:solidFill>
                                  <a:srgbClr val="7030A0"/>
                                </a:solidFill>
                                <a:latin typeface="Cambria Math" panose="02040503050406030204" pitchFamily="18" charset="0"/>
                              </a:rPr>
                              <m:t>𝑨</m:t>
                            </m:r>
                          </m:e>
                          <m:sub>
                            <m:r>
                              <a:rPr lang="en-US" altLang="vi-VN" b="1" i="1">
                                <a:solidFill>
                                  <a:srgbClr val="7030A0"/>
                                </a:solidFill>
                                <a:latin typeface="Cambria Math" panose="02040503050406030204" pitchFamily="18" charset="0"/>
                              </a:rPr>
                              <m:t>𝒕𝒑</m:t>
                            </m:r>
                          </m:sub>
                        </m:sSub>
                      </m:den>
                    </m:f>
                    <m:r>
                      <a:rPr lang="en-US" altLang="vi-VN" b="1" i="1">
                        <a:solidFill>
                          <a:srgbClr val="7030A0"/>
                        </a:solidFill>
                        <a:latin typeface="Cambria Math" panose="02040503050406030204" pitchFamily="18" charset="0"/>
                      </a:rPr>
                      <m:t>.</m:t>
                    </m:r>
                    <m:r>
                      <a:rPr lang="en-US" altLang="vi-VN" b="1" i="1">
                        <a:solidFill>
                          <a:srgbClr val="7030A0"/>
                        </a:solidFill>
                        <a:latin typeface="Cambria Math" panose="02040503050406030204" pitchFamily="18" charset="0"/>
                      </a:rPr>
                      <m:t>𝟏𝟎𝟎</m:t>
                    </m:r>
                    <m:r>
                      <a:rPr lang="en-US" altLang="vi-VN" b="1" i="1">
                        <a:solidFill>
                          <a:srgbClr val="7030A0"/>
                        </a:solidFill>
                        <a:latin typeface="Cambria Math" panose="02040503050406030204" pitchFamily="18" charset="0"/>
                      </a:rPr>
                      <m:t>%</m:t>
                    </m:r>
                  </m:oMath>
                </a14:m>
                <a:endParaRPr lang="en-US" altLang="vi-VN" b="1" dirty="0">
                  <a:solidFill>
                    <a:srgbClr val="7030A0"/>
                  </a:solidFill>
                </a:endParaRPr>
              </a:p>
            </p:txBody>
          </p:sp>
        </mc:Choice>
        <mc:Fallback xmlns="">
          <p:sp>
            <p:nvSpPr>
              <p:cNvPr id="18" name="Rectangle 17"/>
              <p:cNvSpPr>
                <a:spLocks noRot="1" noChangeAspect="1" noMove="1" noResize="1" noEditPoints="1" noAdjustHandles="1" noChangeArrowheads="1" noChangeShapeType="1" noTextEdit="1"/>
              </p:cNvSpPr>
              <p:nvPr/>
            </p:nvSpPr>
            <p:spPr>
              <a:xfrm>
                <a:off x="3714309" y="4968942"/>
                <a:ext cx="1559017" cy="553806"/>
              </a:xfrm>
              <a:prstGeom prst="rect">
                <a:avLst/>
              </a:prstGeom>
              <a:blipFill>
                <a:blip r:embed="rId2"/>
                <a:stretch>
                  <a:fillRect l="-3125" b="-329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5310516" y="4961897"/>
                <a:ext cx="1484637" cy="516232"/>
              </a:xfrm>
              <a:prstGeom prst="rect">
                <a:avLst/>
              </a:prstGeom>
            </p:spPr>
            <p:txBody>
              <a:bodyPr wrap="none">
                <a:spAutoFit/>
              </a:bodyPr>
              <a:lstStyle/>
              <a:p>
                <a:pPr algn="just"/>
                <a14:m>
                  <m:oMath xmlns:m="http://schemas.openxmlformats.org/officeDocument/2006/math">
                    <m:sSub>
                      <m:sSubPr>
                        <m:ctrlPr>
                          <a:rPr lang="en-US" altLang="vi-VN" b="1" i="1" smtClean="0">
                            <a:solidFill>
                              <a:srgbClr val="7030A0"/>
                            </a:solidFill>
                            <a:latin typeface="Cambria Math" panose="02040503050406030204" pitchFamily="18" charset="0"/>
                          </a:rPr>
                        </m:ctrlPr>
                      </m:sSubPr>
                      <m:e>
                        <m:r>
                          <a:rPr lang="en-US" altLang="vi-VN" b="1" i="1" smtClean="0">
                            <a:solidFill>
                              <a:srgbClr val="7030A0"/>
                            </a:solidFill>
                            <a:latin typeface="Cambria Math" panose="02040503050406030204" pitchFamily="18" charset="0"/>
                          </a:rPr>
                          <m:t>⇒ </m:t>
                        </m:r>
                        <m:r>
                          <a:rPr lang="en-US" altLang="vi-VN" b="1" i="1">
                            <a:solidFill>
                              <a:srgbClr val="7030A0"/>
                            </a:solidFill>
                            <a:latin typeface="Cambria Math" panose="02040503050406030204" pitchFamily="18" charset="0"/>
                          </a:rPr>
                          <m:t>𝑨</m:t>
                        </m:r>
                      </m:e>
                      <m:sub>
                        <m:r>
                          <a:rPr lang="en-US" altLang="vi-VN" b="1" i="1">
                            <a:solidFill>
                              <a:srgbClr val="7030A0"/>
                            </a:solidFill>
                            <a:latin typeface="Cambria Math" panose="02040503050406030204" pitchFamily="18" charset="0"/>
                          </a:rPr>
                          <m:t>𝒄𝒊</m:t>
                        </m:r>
                      </m:sub>
                    </m:sSub>
                  </m:oMath>
                </a14:m>
                <a:r>
                  <a:rPr lang="en-US" altLang="vi-VN" b="1" dirty="0" smtClean="0">
                    <a:solidFill>
                      <a:srgbClr val="7030A0"/>
                    </a:solidFill>
                  </a:rPr>
                  <a:t> = </a:t>
                </a:r>
                <a14:m>
                  <m:oMath xmlns:m="http://schemas.openxmlformats.org/officeDocument/2006/math">
                    <m:f>
                      <m:fPr>
                        <m:ctrlPr>
                          <a:rPr lang="en-US" altLang="vi-VN" b="1" i="1">
                            <a:solidFill>
                              <a:srgbClr val="7030A0"/>
                            </a:solidFill>
                            <a:latin typeface="Cambria Math" panose="02040503050406030204" pitchFamily="18" charset="0"/>
                          </a:rPr>
                        </m:ctrlPr>
                      </m:fPr>
                      <m:num>
                        <m:r>
                          <a:rPr lang="en-US" altLang="vi-VN" b="1" i="1" smtClean="0">
                            <a:solidFill>
                              <a:srgbClr val="7030A0"/>
                            </a:solidFill>
                            <a:latin typeface="Cambria Math" panose="02040503050406030204" pitchFamily="18" charset="0"/>
                          </a:rPr>
                          <m:t>𝑯</m:t>
                        </m:r>
                        <m:r>
                          <a:rPr lang="en-US" altLang="vi-VN" b="1" i="1" smtClean="0">
                            <a:solidFill>
                              <a:srgbClr val="7030A0"/>
                            </a:solidFill>
                            <a:latin typeface="Cambria Math" panose="02040503050406030204" pitchFamily="18" charset="0"/>
                          </a:rPr>
                          <m:t>.</m:t>
                        </m:r>
                        <m:sSub>
                          <m:sSubPr>
                            <m:ctrlPr>
                              <a:rPr lang="en-US" altLang="vi-VN" b="1" i="1">
                                <a:solidFill>
                                  <a:srgbClr val="7030A0"/>
                                </a:solidFill>
                                <a:latin typeface="Cambria Math" panose="02040503050406030204" pitchFamily="18" charset="0"/>
                              </a:rPr>
                            </m:ctrlPr>
                          </m:sSubPr>
                          <m:e>
                            <m:r>
                              <a:rPr lang="en-US" altLang="vi-VN" b="1" i="1">
                                <a:solidFill>
                                  <a:srgbClr val="7030A0"/>
                                </a:solidFill>
                                <a:latin typeface="Cambria Math" panose="02040503050406030204" pitchFamily="18" charset="0"/>
                              </a:rPr>
                              <m:t>𝑨</m:t>
                            </m:r>
                          </m:e>
                          <m:sub>
                            <m:r>
                              <a:rPr lang="en-US" altLang="vi-VN" b="1" i="1">
                                <a:solidFill>
                                  <a:srgbClr val="7030A0"/>
                                </a:solidFill>
                                <a:latin typeface="Cambria Math" panose="02040503050406030204" pitchFamily="18" charset="0"/>
                              </a:rPr>
                              <m:t>𝒕𝒑</m:t>
                            </m:r>
                          </m:sub>
                        </m:sSub>
                      </m:num>
                      <m:den>
                        <m:r>
                          <a:rPr lang="en-US" altLang="vi-VN" b="1" i="1" smtClean="0">
                            <a:solidFill>
                              <a:srgbClr val="7030A0"/>
                            </a:solidFill>
                            <a:latin typeface="Cambria Math" panose="02040503050406030204" pitchFamily="18" charset="0"/>
                          </a:rPr>
                          <m:t>𝟏𝟎𝟎</m:t>
                        </m:r>
                        <m:r>
                          <a:rPr lang="en-US" altLang="vi-VN" b="1" i="1" smtClean="0">
                            <a:solidFill>
                              <a:srgbClr val="7030A0"/>
                            </a:solidFill>
                            <a:latin typeface="Cambria Math" panose="02040503050406030204" pitchFamily="18" charset="0"/>
                          </a:rPr>
                          <m:t>%</m:t>
                        </m:r>
                      </m:den>
                    </m:f>
                  </m:oMath>
                </a14:m>
                <a:endParaRPr lang="en-US" altLang="vi-VN" b="1" dirty="0">
                  <a:solidFill>
                    <a:srgbClr val="7030A0"/>
                  </a:solidFill>
                </a:endParaRPr>
              </a:p>
            </p:txBody>
          </p:sp>
        </mc:Choice>
        <mc:Fallback xmlns="">
          <p:sp>
            <p:nvSpPr>
              <p:cNvPr id="25" name="Rectangle 24"/>
              <p:cNvSpPr>
                <a:spLocks noRot="1" noChangeAspect="1" noMove="1" noResize="1" noEditPoints="1" noAdjustHandles="1" noChangeArrowheads="1" noChangeShapeType="1" noTextEdit="1"/>
              </p:cNvSpPr>
              <p:nvPr/>
            </p:nvSpPr>
            <p:spPr>
              <a:xfrm>
                <a:off x="5310516" y="4961897"/>
                <a:ext cx="1484637" cy="516232"/>
              </a:xfrm>
              <a:prstGeom prst="rect">
                <a:avLst/>
              </a:prstGeom>
              <a:blipFill>
                <a:blip r:embed="rId3"/>
                <a:stretch>
                  <a:fillRect b="-588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6882059" y="4971483"/>
                <a:ext cx="1245854" cy="500330"/>
              </a:xfrm>
              <a:prstGeom prst="rect">
                <a:avLst/>
              </a:prstGeom>
            </p:spPr>
            <p:txBody>
              <a:bodyPr wrap="none">
                <a:spAutoFit/>
              </a:bodyPr>
              <a:lstStyle/>
              <a:p>
                <a:pPr algn="just"/>
                <a:r>
                  <a:rPr lang="en-US" altLang="vi-VN" b="1" dirty="0" smtClean="0">
                    <a:solidFill>
                      <a:srgbClr val="7030A0"/>
                    </a:solidFill>
                  </a:rPr>
                  <a:t>= </a:t>
                </a:r>
                <a14:m>
                  <m:oMath xmlns:m="http://schemas.openxmlformats.org/officeDocument/2006/math">
                    <m:f>
                      <m:fPr>
                        <m:ctrlPr>
                          <a:rPr lang="en-US" altLang="vi-VN" b="1" i="1">
                            <a:solidFill>
                              <a:srgbClr val="7030A0"/>
                            </a:solidFill>
                            <a:latin typeface="Cambria Math" panose="02040503050406030204" pitchFamily="18" charset="0"/>
                          </a:rPr>
                        </m:ctrlPr>
                      </m:fPr>
                      <m:num>
                        <m:r>
                          <a:rPr lang="en-US" altLang="vi-VN" b="1" i="1" smtClean="0">
                            <a:solidFill>
                              <a:srgbClr val="7030A0"/>
                            </a:solidFill>
                            <a:latin typeface="Cambria Math" panose="02040503050406030204" pitchFamily="18" charset="0"/>
                          </a:rPr>
                          <m:t>𝟖𝟎</m:t>
                        </m:r>
                        <m:r>
                          <a:rPr lang="en-US" altLang="vi-VN" b="1" i="1" smtClean="0">
                            <a:solidFill>
                              <a:srgbClr val="7030A0"/>
                            </a:solidFill>
                            <a:latin typeface="Cambria Math" panose="02040503050406030204" pitchFamily="18" charset="0"/>
                          </a:rPr>
                          <m:t>%. </m:t>
                        </m:r>
                        <m:r>
                          <a:rPr lang="en-US" altLang="vi-VN" b="1" i="1" smtClean="0">
                            <a:solidFill>
                              <a:srgbClr val="7030A0"/>
                            </a:solidFill>
                            <a:latin typeface="Cambria Math" panose="02040503050406030204" pitchFamily="18" charset="0"/>
                          </a:rPr>
                          <m:t>𝟑𝟑𝟔𝟔𝟎</m:t>
                        </m:r>
                      </m:num>
                      <m:den>
                        <m:r>
                          <a:rPr lang="en-US" altLang="vi-VN" b="1" i="1" smtClean="0">
                            <a:solidFill>
                              <a:srgbClr val="7030A0"/>
                            </a:solidFill>
                            <a:latin typeface="Cambria Math" panose="02040503050406030204" pitchFamily="18" charset="0"/>
                          </a:rPr>
                          <m:t>𝟏𝟎𝟎</m:t>
                        </m:r>
                        <m:r>
                          <a:rPr lang="en-US" altLang="vi-VN" b="1" i="1" smtClean="0">
                            <a:solidFill>
                              <a:srgbClr val="7030A0"/>
                            </a:solidFill>
                            <a:latin typeface="Cambria Math" panose="02040503050406030204" pitchFamily="18" charset="0"/>
                          </a:rPr>
                          <m:t>%</m:t>
                        </m:r>
                      </m:den>
                    </m:f>
                  </m:oMath>
                </a14:m>
                <a:endParaRPr lang="en-US" altLang="vi-VN" b="1" dirty="0">
                  <a:solidFill>
                    <a:srgbClr val="7030A0"/>
                  </a:solidFill>
                </a:endParaRPr>
              </a:p>
            </p:txBody>
          </p:sp>
        </mc:Choice>
        <mc:Fallback xmlns="">
          <p:sp>
            <p:nvSpPr>
              <p:cNvPr id="26" name="Rectangle 25"/>
              <p:cNvSpPr>
                <a:spLocks noRot="1" noChangeAspect="1" noMove="1" noResize="1" noEditPoints="1" noAdjustHandles="1" noChangeArrowheads="1" noChangeShapeType="1" noTextEdit="1"/>
              </p:cNvSpPr>
              <p:nvPr/>
            </p:nvSpPr>
            <p:spPr>
              <a:xfrm>
                <a:off x="6882059" y="4971483"/>
                <a:ext cx="1245854" cy="500330"/>
              </a:xfrm>
              <a:prstGeom prst="rect">
                <a:avLst/>
              </a:prstGeom>
              <a:blipFill>
                <a:blip r:embed="rId4"/>
                <a:stretch>
                  <a:fillRect l="-4412" b="-6098"/>
                </a:stretch>
              </a:blipFill>
            </p:spPr>
            <p:txBody>
              <a:bodyPr/>
              <a:lstStyle/>
              <a:p>
                <a:r>
                  <a:rPr lang="vi-VN">
                    <a:noFill/>
                  </a:rPr>
                  <a:t> </a:t>
                </a:r>
              </a:p>
            </p:txBody>
          </p:sp>
        </mc:Fallback>
      </mc:AlternateContent>
      <p:sp>
        <p:nvSpPr>
          <p:cNvPr id="27" name="Rectangle 26"/>
          <p:cNvSpPr/>
          <p:nvPr/>
        </p:nvSpPr>
        <p:spPr>
          <a:xfrm>
            <a:off x="8101464" y="5035347"/>
            <a:ext cx="1509772" cy="369332"/>
          </a:xfrm>
          <a:prstGeom prst="rect">
            <a:avLst/>
          </a:prstGeom>
        </p:spPr>
        <p:txBody>
          <a:bodyPr wrap="none">
            <a:spAutoFit/>
          </a:bodyPr>
          <a:lstStyle/>
          <a:p>
            <a:pPr algn="just"/>
            <a:r>
              <a:rPr lang="en-US" altLang="vi-VN" b="1" dirty="0" smtClean="0">
                <a:solidFill>
                  <a:srgbClr val="7030A0"/>
                </a:solidFill>
              </a:rPr>
              <a:t>=26 928(W.h) </a:t>
            </a:r>
            <a:endParaRPr lang="en-US" altLang="vi-VN" b="1" dirty="0">
              <a:solidFill>
                <a:srgbClr val="7030A0"/>
              </a:solidFill>
            </a:endParaRPr>
          </a:p>
        </p:txBody>
      </p:sp>
    </p:spTree>
    <p:extLst>
      <p:ext uri="{BB962C8B-B14F-4D97-AF65-F5344CB8AC3E}">
        <p14:creationId xmlns:p14="http://schemas.microsoft.com/office/powerpoint/2010/main" val="35257689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down)">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down)">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down)">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down)">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wipe(down)">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wipe(down)">
                                      <p:cBhvr>
                                        <p:cTn id="77" dur="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wipe(down)">
                                      <p:cBhvr>
                                        <p:cTn id="82" dur="500"/>
                                        <p:tgtEl>
                                          <p:spTgt spid="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wipe(down)">
                                      <p:cBhvr>
                                        <p:cTn id="87" dur="500"/>
                                        <p:tgtEl>
                                          <p:spTgt spid="1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down)">
                                      <p:cBhvr>
                                        <p:cTn id="92" dur="500"/>
                                        <p:tgtEl>
                                          <p:spTgt spid="25"/>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wipe(down)">
                                      <p:cBhvr>
                                        <p:cTn id="97" dur="500"/>
                                        <p:tgtEl>
                                          <p:spTgt spid="26"/>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wipe(down)">
                                      <p:cBhvr>
                                        <p:cTn id="10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p:bldP spid="12" grpId="0"/>
      <p:bldP spid="13" grpId="0"/>
      <p:bldP spid="14" grpId="0"/>
      <p:bldP spid="15" grpId="0"/>
      <p:bldP spid="16" grpId="0"/>
      <p:bldP spid="17" grpId="0"/>
      <p:bldP spid="18" grpId="0"/>
      <p:bldP spid="25" grpId="0"/>
      <p:bldP spid="26" grpId="0"/>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4" name="Straight Connector 3"/>
          <p:cNvCxnSpPr/>
          <p:nvPr/>
        </p:nvCxnSpPr>
        <p:spPr>
          <a:xfrm>
            <a:off x="2432553" y="2048805"/>
            <a:ext cx="7910" cy="4809195"/>
          </a:xfrm>
          <a:prstGeom prst="line">
            <a:avLst/>
          </a:prstGeom>
          <a:ln w="38100"/>
        </p:spPr>
        <p:style>
          <a:lnRef idx="1">
            <a:schemeClr val="dk1"/>
          </a:lnRef>
          <a:fillRef idx="0">
            <a:schemeClr val="dk1"/>
          </a:fillRef>
          <a:effectRef idx="0">
            <a:schemeClr val="dk1"/>
          </a:effectRef>
          <a:fontRef idx="minor">
            <a:schemeClr val="tx1"/>
          </a:fontRef>
        </p:style>
      </p:cxnSp>
      <p:sp>
        <p:nvSpPr>
          <p:cNvPr id="113715" name="Text Box 51"/>
          <p:cNvSpPr txBox="1">
            <a:spLocks noChangeArrowheads="1"/>
          </p:cNvSpPr>
          <p:nvPr/>
        </p:nvSpPr>
        <p:spPr bwMode="auto">
          <a:xfrm>
            <a:off x="256032" y="546290"/>
            <a:ext cx="11801856" cy="2031325"/>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b="1" dirty="0">
                <a:solidFill>
                  <a:srgbClr val="FF0000"/>
                </a:solidFill>
              </a:rPr>
              <a:t>Bài 9:</a:t>
            </a:r>
            <a:r>
              <a:rPr lang="en-US" dirty="0">
                <a:solidFill>
                  <a:srgbClr val="FF0000"/>
                </a:solidFill>
              </a:rPr>
              <a:t> </a:t>
            </a:r>
            <a:r>
              <a:rPr lang="en-US" dirty="0"/>
              <a:t>Hai điện trở </a:t>
            </a:r>
            <a:r>
              <a:rPr lang="en-US" dirty="0">
                <a:solidFill>
                  <a:srgbClr val="FF0000"/>
                </a:solidFill>
              </a:rPr>
              <a:t>R</a:t>
            </a:r>
            <a:r>
              <a:rPr lang="en-US" baseline="-25000" dirty="0">
                <a:solidFill>
                  <a:srgbClr val="FF0000"/>
                </a:solidFill>
              </a:rPr>
              <a:t>1</a:t>
            </a:r>
            <a:r>
              <a:rPr lang="en-US" dirty="0">
                <a:solidFill>
                  <a:srgbClr val="FF0000"/>
                </a:solidFill>
              </a:rPr>
              <a:t>= 12Ω </a:t>
            </a:r>
            <a:r>
              <a:rPr lang="en-US" dirty="0"/>
              <a:t>và </a:t>
            </a:r>
            <a:r>
              <a:rPr lang="en-US" dirty="0">
                <a:solidFill>
                  <a:srgbClr val="FF0000"/>
                </a:solidFill>
              </a:rPr>
              <a:t>R</a:t>
            </a:r>
            <a:r>
              <a:rPr lang="en-US" baseline="-25000" dirty="0">
                <a:solidFill>
                  <a:srgbClr val="FF0000"/>
                </a:solidFill>
              </a:rPr>
              <a:t>2</a:t>
            </a:r>
            <a:r>
              <a:rPr lang="en-US" dirty="0">
                <a:solidFill>
                  <a:srgbClr val="FF0000"/>
                </a:solidFill>
              </a:rPr>
              <a:t> = 36Ω</a:t>
            </a:r>
            <a:r>
              <a:rPr lang="en-US" dirty="0"/>
              <a:t> được mắc song song vào hiệu điện thế U thì có công suất là </a:t>
            </a:r>
            <a:r>
              <a:rPr lang="en-US" dirty="0">
                <a:solidFill>
                  <a:srgbClr val="FF0000"/>
                </a:solidFill>
              </a:rPr>
              <a:t>P</a:t>
            </a:r>
            <a:r>
              <a:rPr lang="en-US" baseline="-25000" dirty="0">
                <a:solidFill>
                  <a:srgbClr val="FF0000"/>
                </a:solidFill>
              </a:rPr>
              <a:t>1s</a:t>
            </a:r>
            <a:r>
              <a:rPr lang="en-US" dirty="0"/>
              <a:t> và </a:t>
            </a:r>
            <a:r>
              <a:rPr lang="en-US" dirty="0">
                <a:solidFill>
                  <a:srgbClr val="FF0000"/>
                </a:solidFill>
              </a:rPr>
              <a:t>P</a:t>
            </a:r>
            <a:r>
              <a:rPr lang="en-US" baseline="-25000" dirty="0">
                <a:solidFill>
                  <a:srgbClr val="FF0000"/>
                </a:solidFill>
              </a:rPr>
              <a:t>2s</a:t>
            </a:r>
            <a:r>
              <a:rPr lang="en-US" dirty="0"/>
              <a:t>. Khi mắc nối tiếp nối tiếp hai điện trở này vào </a:t>
            </a:r>
            <a:r>
              <a:rPr lang="en-US" dirty="0">
                <a:solidFill>
                  <a:srgbClr val="FF0000"/>
                </a:solidFill>
              </a:rPr>
              <a:t>cùng</a:t>
            </a:r>
            <a:r>
              <a:rPr lang="en-US" dirty="0"/>
              <a:t> hiệu điện thế </a:t>
            </a:r>
            <a:r>
              <a:rPr lang="en-US" dirty="0">
                <a:solidFill>
                  <a:srgbClr val="FF0000"/>
                </a:solidFill>
              </a:rPr>
              <a:t>U</a:t>
            </a:r>
            <a:r>
              <a:rPr lang="en-US" dirty="0"/>
              <a:t> như trên thì công suất điện của mỗi điện trở tương ứng là </a:t>
            </a:r>
            <a:r>
              <a:rPr lang="en-US" dirty="0">
                <a:solidFill>
                  <a:srgbClr val="FF0000"/>
                </a:solidFill>
              </a:rPr>
              <a:t>P</a:t>
            </a:r>
            <a:r>
              <a:rPr lang="en-US" baseline="-25000" dirty="0">
                <a:solidFill>
                  <a:srgbClr val="FF0000"/>
                </a:solidFill>
              </a:rPr>
              <a:t>1n</a:t>
            </a:r>
            <a:r>
              <a:rPr lang="en-US" dirty="0">
                <a:solidFill>
                  <a:srgbClr val="FF0000"/>
                </a:solidFill>
              </a:rPr>
              <a:t> </a:t>
            </a:r>
            <a:r>
              <a:rPr lang="en-US" dirty="0"/>
              <a:t>và </a:t>
            </a:r>
            <a:r>
              <a:rPr lang="en-US" dirty="0">
                <a:solidFill>
                  <a:srgbClr val="FF0000"/>
                </a:solidFill>
              </a:rPr>
              <a:t>P</a:t>
            </a:r>
            <a:r>
              <a:rPr lang="en-US" baseline="-25000" dirty="0">
                <a:solidFill>
                  <a:srgbClr val="FF0000"/>
                </a:solidFill>
              </a:rPr>
              <a:t>2n</a:t>
            </a:r>
            <a:endParaRPr lang="en-US" dirty="0">
              <a:solidFill>
                <a:srgbClr val="FF0000"/>
              </a:solidFill>
            </a:endParaRPr>
          </a:p>
          <a:p>
            <a:r>
              <a:rPr lang="en-US" dirty="0"/>
              <a:t>a) Hãy </a:t>
            </a:r>
            <a:r>
              <a:rPr lang="en-US" dirty="0">
                <a:solidFill>
                  <a:srgbClr val="FF0000"/>
                </a:solidFill>
              </a:rPr>
              <a:t>so sánh P</a:t>
            </a:r>
            <a:r>
              <a:rPr lang="en-US" baseline="-25000" dirty="0">
                <a:solidFill>
                  <a:srgbClr val="FF0000"/>
                </a:solidFill>
              </a:rPr>
              <a:t>1s</a:t>
            </a:r>
            <a:r>
              <a:rPr lang="en-US" dirty="0">
                <a:solidFill>
                  <a:srgbClr val="FF0000"/>
                </a:solidFill>
              </a:rPr>
              <a:t> với P</a:t>
            </a:r>
            <a:r>
              <a:rPr lang="en-US" baseline="-25000" dirty="0">
                <a:solidFill>
                  <a:srgbClr val="FF0000"/>
                </a:solidFill>
              </a:rPr>
              <a:t>2S</a:t>
            </a:r>
            <a:r>
              <a:rPr lang="en-US" dirty="0">
                <a:solidFill>
                  <a:srgbClr val="FF0000"/>
                </a:solidFill>
              </a:rPr>
              <a:t> và P</a:t>
            </a:r>
            <a:r>
              <a:rPr lang="en-US" baseline="-25000" dirty="0">
                <a:solidFill>
                  <a:srgbClr val="FF0000"/>
                </a:solidFill>
              </a:rPr>
              <a:t>1n</a:t>
            </a:r>
            <a:r>
              <a:rPr lang="en-US" dirty="0">
                <a:solidFill>
                  <a:srgbClr val="FF0000"/>
                </a:solidFill>
              </a:rPr>
              <a:t> với P</a:t>
            </a:r>
            <a:r>
              <a:rPr lang="en-US" baseline="-25000" dirty="0">
                <a:solidFill>
                  <a:srgbClr val="FF0000"/>
                </a:solidFill>
              </a:rPr>
              <a:t>2n</a:t>
            </a:r>
            <a:endParaRPr lang="en-US" dirty="0">
              <a:solidFill>
                <a:srgbClr val="FF0000"/>
              </a:solidFill>
            </a:endParaRPr>
          </a:p>
          <a:p>
            <a:r>
              <a:rPr lang="en-US" dirty="0"/>
              <a:t>b) Hãy </a:t>
            </a:r>
            <a:r>
              <a:rPr lang="en-US" dirty="0">
                <a:solidFill>
                  <a:srgbClr val="FF0000"/>
                </a:solidFill>
              </a:rPr>
              <a:t>so sánh P</a:t>
            </a:r>
            <a:r>
              <a:rPr lang="en-US" baseline="-25000" dirty="0">
                <a:solidFill>
                  <a:srgbClr val="FF0000"/>
                </a:solidFill>
              </a:rPr>
              <a:t>1s</a:t>
            </a:r>
            <a:r>
              <a:rPr lang="en-US" dirty="0">
                <a:solidFill>
                  <a:srgbClr val="FF0000"/>
                </a:solidFill>
              </a:rPr>
              <a:t> với P</a:t>
            </a:r>
            <a:r>
              <a:rPr lang="en-US" baseline="-25000" dirty="0">
                <a:solidFill>
                  <a:srgbClr val="FF0000"/>
                </a:solidFill>
              </a:rPr>
              <a:t>1n</a:t>
            </a:r>
            <a:r>
              <a:rPr lang="en-US" dirty="0">
                <a:solidFill>
                  <a:srgbClr val="FF0000"/>
                </a:solidFill>
              </a:rPr>
              <a:t> và P</a:t>
            </a:r>
            <a:r>
              <a:rPr lang="en-US" baseline="-25000" dirty="0">
                <a:solidFill>
                  <a:srgbClr val="FF0000"/>
                </a:solidFill>
              </a:rPr>
              <a:t>2S</a:t>
            </a:r>
            <a:r>
              <a:rPr lang="en-US" dirty="0">
                <a:solidFill>
                  <a:srgbClr val="FF0000"/>
                </a:solidFill>
              </a:rPr>
              <a:t> với P</a:t>
            </a:r>
            <a:r>
              <a:rPr lang="en-US" baseline="-25000" dirty="0">
                <a:solidFill>
                  <a:srgbClr val="FF0000"/>
                </a:solidFill>
              </a:rPr>
              <a:t>2n</a:t>
            </a:r>
            <a:endParaRPr lang="en-US" dirty="0">
              <a:solidFill>
                <a:srgbClr val="FF0000"/>
              </a:solidFill>
            </a:endParaRPr>
          </a:p>
          <a:p>
            <a:r>
              <a:rPr lang="en-US" dirty="0"/>
              <a:t>c) Hãy so sánh công suất tổng cộng </a:t>
            </a:r>
            <a:r>
              <a:rPr lang="en-US" dirty="0">
                <a:solidFill>
                  <a:srgbClr val="FF0000"/>
                </a:solidFill>
              </a:rPr>
              <a:t>P</a:t>
            </a:r>
            <a:r>
              <a:rPr lang="en-US" baseline="-25000" dirty="0">
                <a:solidFill>
                  <a:srgbClr val="FF0000"/>
                </a:solidFill>
              </a:rPr>
              <a:t>s</a:t>
            </a:r>
            <a:r>
              <a:rPr lang="en-US" dirty="0"/>
              <a:t> khi mắc song song với công suất tổng cộng </a:t>
            </a:r>
            <a:r>
              <a:rPr lang="en-US" dirty="0">
                <a:solidFill>
                  <a:srgbClr val="FF0000"/>
                </a:solidFill>
              </a:rPr>
              <a:t>P</a:t>
            </a:r>
            <a:r>
              <a:rPr lang="en-US" baseline="-25000" dirty="0">
                <a:solidFill>
                  <a:srgbClr val="FF0000"/>
                </a:solidFill>
              </a:rPr>
              <a:t>n</a:t>
            </a:r>
            <a:r>
              <a:rPr lang="en-US" dirty="0"/>
              <a:t> khi mắc nối tiếp hai điện trở đã nêu trên đây.</a:t>
            </a:r>
          </a:p>
        </p:txBody>
      </p:sp>
      <p:sp>
        <p:nvSpPr>
          <p:cNvPr id="113717" name="Text Box 53"/>
          <p:cNvSpPr txBox="1">
            <a:spLocks noChangeArrowheads="1"/>
          </p:cNvSpPr>
          <p:nvPr/>
        </p:nvSpPr>
        <p:spPr bwMode="auto">
          <a:xfrm>
            <a:off x="245267" y="257761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43" name="Text Box 53"/>
          <p:cNvSpPr txBox="1">
            <a:spLocks noChangeArrowheads="1"/>
          </p:cNvSpPr>
          <p:nvPr/>
        </p:nvSpPr>
        <p:spPr bwMode="auto">
          <a:xfrm>
            <a:off x="2506143" y="2518136"/>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212508" y="3100835"/>
            <a:ext cx="2707699" cy="2631490"/>
          </a:xfrm>
          <a:prstGeom prst="rect">
            <a:avLst/>
          </a:prstGeom>
        </p:spPr>
        <p:txBody>
          <a:bodyPr wrap="square">
            <a:spAutoFit/>
          </a:bodyPr>
          <a:lstStyle/>
          <a:p>
            <a:pPr marL="30480" marR="30480" algn="just">
              <a:lnSpc>
                <a:spcPts val="1800"/>
              </a:lnSpc>
              <a:spcAft>
                <a:spcPts val="1200"/>
              </a:spcAft>
            </a:pP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R</a:t>
            </a:r>
            <a: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1</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 12Ω </a:t>
            </a: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R</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2</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 36Ω</a:t>
            </a:r>
            <a:endParaRPr lang="en-US"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a/ SS</a:t>
            </a:r>
            <a:r>
              <a:rPr lang="en-US" altLang="vi-VN" sz="2000" b="1" dirty="0" smtClean="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1s</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và </a:t>
            </a:r>
            <a:r>
              <a:rPr lang="en-US" altLang="vi-VN" sz="2000" b="1" dirty="0" smtClean="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2s</a:t>
            </a:r>
            <a:endPar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SS</a:t>
            </a:r>
            <a:r>
              <a:rPr lang="en-US" altLang="vi-VN" sz="2000" b="1" dirty="0" smtClean="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1n</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và</a:t>
            </a:r>
            <a:r>
              <a:rPr lang="en-US" altLang="vi-VN" sz="2000" b="1" dirty="0" smtClean="0">
                <a:solidFill>
                  <a:srgbClr val="002060"/>
                </a:solidFill>
                <a:latin typeface="VNI-Script" pitchFamily="2" charset="0"/>
              </a:rPr>
              <a:t> </a:t>
            </a:r>
            <a:r>
              <a:rPr lang="en-US" altLang="vi-VN" sz="2000" b="1" dirty="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2n</a:t>
            </a:r>
            <a:endParaRPr lang="en-US"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b/SS</a:t>
            </a:r>
            <a:r>
              <a:rPr lang="en-US" altLang="vi-VN" sz="2000" b="1" dirty="0" smtClean="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1s</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và</a:t>
            </a:r>
            <a:r>
              <a:rPr lang="en-US" altLang="vi-VN" sz="2000" b="1" dirty="0" smtClean="0">
                <a:solidFill>
                  <a:srgbClr val="002060"/>
                </a:solidFill>
                <a:latin typeface="VNI-Script" pitchFamily="2" charset="0"/>
              </a:rPr>
              <a:t> </a:t>
            </a:r>
            <a:r>
              <a:rPr lang="en-US" altLang="vi-VN" sz="2000" b="1" dirty="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1n</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SS </a:t>
            </a:r>
            <a:r>
              <a:rPr lang="en-US" altLang="vi-VN" sz="2000" b="1" dirty="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2s</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và</a:t>
            </a:r>
            <a:r>
              <a:rPr lang="en-US" altLang="vi-VN" sz="2000" b="1" dirty="0" smtClean="0">
                <a:solidFill>
                  <a:srgbClr val="002060"/>
                </a:solidFill>
                <a:latin typeface="VNI-Script" pitchFamily="2" charset="0"/>
              </a:rPr>
              <a:t> </a:t>
            </a:r>
            <a:r>
              <a:rPr lang="en-US" altLang="vi-VN" sz="2000" b="1" dirty="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2n</a:t>
            </a:r>
            <a:endParaRPr lang="en-US"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c)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SS</a:t>
            </a:r>
            <a:r>
              <a:rPr lang="en-US" altLang="vi-VN" sz="2000" b="1" dirty="0" smtClean="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s</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và</a:t>
            </a:r>
            <a:r>
              <a:rPr lang="en-US" altLang="vi-VN" sz="2000" b="1" dirty="0" smtClean="0">
                <a:solidFill>
                  <a:srgbClr val="002060"/>
                </a:solidFill>
                <a:latin typeface="VNI-Script" pitchFamily="2" charset="0"/>
              </a:rPr>
              <a:t> </a:t>
            </a:r>
            <a:r>
              <a:rPr lang="en-US" altLang="vi-VN" sz="2000" b="1" dirty="0">
                <a:solidFill>
                  <a:srgbClr val="002060"/>
                </a:solidFill>
                <a:latin typeface="VNI-Script" pitchFamily="2" charset="0"/>
              </a:rPr>
              <a:t>P </a:t>
            </a:r>
            <a: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n</a:t>
            </a:r>
            <a:endParaRPr lang="en-US"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9"/>
          <p:cNvSpPr>
            <a:spLocks noChangeArrowheads="1"/>
          </p:cNvSpPr>
          <p:nvPr/>
        </p:nvSpPr>
        <p:spPr bwMode="auto">
          <a:xfrm>
            <a:off x="3168721" y="6753375"/>
            <a:ext cx="587133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vi-VN"/>
          </a:p>
        </p:txBody>
      </p:sp>
      <p:sp>
        <p:nvSpPr>
          <p:cNvPr id="13" name="Rectangle 12"/>
          <p:cNvSpPr/>
          <p:nvPr/>
        </p:nvSpPr>
        <p:spPr>
          <a:xfrm>
            <a:off x="2383864" y="5102401"/>
            <a:ext cx="1760418" cy="369332"/>
          </a:xfrm>
          <a:prstGeom prst="rect">
            <a:avLst/>
          </a:prstGeom>
        </p:spPr>
        <p:txBody>
          <a:bodyPr wrap="none">
            <a:spAutoFit/>
          </a:bodyPr>
          <a:lstStyle/>
          <a:p>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c/ R</a:t>
            </a:r>
            <a:r>
              <a:rPr lang="en-US" altLang="en-US" b="1" baseline="-30000"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nt</a:t>
            </a:r>
            <a:r>
              <a:rPr lang="en-US" altLang="en-US" b="1" dirty="0">
                <a:solidFill>
                  <a:srgbClr val="00206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 R</a:t>
            </a:r>
            <a:r>
              <a:rPr lang="en-US" altLang="en-US"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a:t>1</a:t>
            </a:r>
            <a:r>
              <a:rPr lang="en-US" altLang="en-US" b="1" dirty="0">
                <a:solidFill>
                  <a:srgbClr val="00206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 R</a:t>
            </a:r>
            <a:r>
              <a:rPr lang="en-US" altLang="en-US"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a:t>2</a:t>
            </a:r>
            <a:endParaRPr lang="vi-VN" b="1" dirty="0">
              <a:solidFill>
                <a:srgbClr val="002060"/>
              </a:solidFill>
            </a:endParaRPr>
          </a:p>
        </p:txBody>
      </p:sp>
      <p:sp>
        <p:nvSpPr>
          <p:cNvPr id="14" name="Rectangle 13"/>
          <p:cNvSpPr/>
          <p:nvPr/>
        </p:nvSpPr>
        <p:spPr>
          <a:xfrm>
            <a:off x="3999532" y="5107125"/>
            <a:ext cx="1223412" cy="369332"/>
          </a:xfrm>
          <a:prstGeom prst="rect">
            <a:avLst/>
          </a:prstGeom>
        </p:spPr>
        <p:txBody>
          <a:bodyPr wrap="none">
            <a:spAutoFit/>
          </a:bodyPr>
          <a:lstStyle/>
          <a:p>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 12 + 36 </a:t>
            </a:r>
            <a:endParaRPr lang="vi-VN" b="1" dirty="0">
              <a:solidFill>
                <a:srgbClr val="002060"/>
              </a:solidFill>
            </a:endParaRPr>
          </a:p>
        </p:txBody>
      </p:sp>
      <p:sp>
        <p:nvSpPr>
          <p:cNvPr id="15" name="Rectangle 14"/>
          <p:cNvSpPr/>
          <p:nvPr/>
        </p:nvSpPr>
        <p:spPr>
          <a:xfrm>
            <a:off x="5093220" y="5076790"/>
            <a:ext cx="978153"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48(Ω)</a:t>
            </a:r>
            <a:endParaRPr lang="en-US" altLang="en-US" sz="1600" b="1" dirty="0">
              <a:solidFill>
                <a:srgbClr val="002060"/>
              </a:solidFill>
            </a:endParaRPr>
          </a:p>
        </p:txBody>
      </p:sp>
      <mc:AlternateContent xmlns:mc="http://schemas.openxmlformats.org/markup-compatibility/2006">
        <mc:Choice xmlns:a14="http://schemas.microsoft.com/office/drawing/2010/main" Requires="a14">
          <p:sp>
            <p:nvSpPr>
              <p:cNvPr id="25" name="Rectangle 24"/>
              <p:cNvSpPr/>
              <p:nvPr/>
            </p:nvSpPr>
            <p:spPr>
              <a:xfrm>
                <a:off x="2731202" y="5446122"/>
                <a:ext cx="1508746" cy="548548"/>
              </a:xfrm>
              <a:prstGeom prst="rect">
                <a:avLst/>
              </a:prstGeom>
            </p:spPr>
            <p:txBody>
              <a:bodyPr wrap="none">
                <a:spAutoFit/>
              </a:bodyPr>
              <a:lstStyle/>
              <a:p>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R</a:t>
                </a:r>
                <a:r>
                  <a:rPr lang="en-US" altLang="en-US" b="1" baseline="-30000"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a:t>
                </a:r>
                <a:r>
                  <a:rPr lang="en-US" altLang="en-US" b="1" dirty="0">
                    <a:solidFill>
                      <a:srgbClr val="002060"/>
                    </a:solidFill>
                    <a:latin typeface="Calibri" panose="020F0502020204030204" pitchFamily="34" charset="0"/>
                    <a:ea typeface="Times New Roman" panose="02020603050405020304" pitchFamily="18" charset="0"/>
                    <a:cs typeface="Arial" panose="020B0604020202020204" pitchFamily="34" charset="0"/>
                  </a:rPr>
                  <a:t> </a:t>
                </a:r>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f>
                      <m:fPr>
                        <m:ctrlPr>
                          <a:rPr lang="en-US" altLang="en-US" b="1" i="1" smtClean="0">
                            <a:solidFill>
                              <a:srgbClr val="002060"/>
                            </a:solidFill>
                            <a:latin typeface="Cambria Math" panose="02040503050406030204" pitchFamily="18" charset="0"/>
                            <a:cs typeface="Arial" panose="020B0604020202020204" pitchFamily="34" charset="0"/>
                          </a:rPr>
                        </m:ctrlPr>
                      </m:fPr>
                      <m:num>
                        <m:r>
                          <m:rPr>
                            <m:nor/>
                          </m:rP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m:t>R</m:t>
                        </m:r>
                        <m:r>
                          <m:rPr>
                            <m:nor/>
                          </m:rPr>
                          <a:rPr lang="en-US" altLang="en-US"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m:t>1</m:t>
                        </m:r>
                        <m:r>
                          <m:rPr>
                            <m:nor/>
                          </m:rPr>
                          <a:rPr lang="en-US" altLang="en-US" b="1" dirty="0">
                            <a:solidFill>
                              <a:srgbClr val="002060"/>
                            </a:solidFill>
                            <a:latin typeface="Calibri" panose="020F0502020204030204" pitchFamily="34" charset="0"/>
                            <a:ea typeface="Times New Roman" panose="02020603050405020304" pitchFamily="18" charset="0"/>
                            <a:cs typeface="Arial" panose="020B0604020202020204" pitchFamily="34" charset="0"/>
                          </a:rPr>
                          <m:t> </m:t>
                        </m:r>
                        <m:r>
                          <m:rPr>
                            <m:nor/>
                          </m:rPr>
                          <a:rPr lang="en-US" altLang="en-US" b="1" i="0"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m:t>.</m:t>
                        </m:r>
                        <m:r>
                          <m:rPr>
                            <m:nor/>
                          </m:rP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m:t> </m:t>
                        </m:r>
                        <m:r>
                          <m:rPr>
                            <m:nor/>
                          </m:rP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m:t>R</m:t>
                        </m:r>
                        <m:r>
                          <m:rPr>
                            <m:nor/>
                          </m:rPr>
                          <a:rPr lang="en-US" altLang="en-US"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m:t>2</m:t>
                        </m:r>
                        <m:r>
                          <m:rPr>
                            <m:nor/>
                          </m:rPr>
                          <a:rPr lang="vi-VN" b="1" dirty="0">
                            <a:solidFill>
                              <a:srgbClr val="002060"/>
                            </a:solidFill>
                          </a:rPr>
                          <m:t> </m:t>
                        </m:r>
                      </m:num>
                      <m:den>
                        <m:r>
                          <m:rPr>
                            <m:nor/>
                          </m:rP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m:t>R</m:t>
                        </m:r>
                        <m:r>
                          <m:rPr>
                            <m:nor/>
                          </m:rPr>
                          <a:rPr lang="en-US" altLang="en-US"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m:t>1</m:t>
                        </m:r>
                        <m:r>
                          <m:rPr>
                            <m:nor/>
                          </m:rPr>
                          <a:rPr lang="en-US" altLang="en-US" b="1" dirty="0">
                            <a:solidFill>
                              <a:srgbClr val="002060"/>
                            </a:solidFill>
                            <a:latin typeface="Calibri" panose="020F0502020204030204" pitchFamily="34" charset="0"/>
                            <a:ea typeface="Times New Roman" panose="02020603050405020304" pitchFamily="18" charset="0"/>
                            <a:cs typeface="Arial" panose="020B0604020202020204" pitchFamily="34" charset="0"/>
                          </a:rPr>
                          <m:t> </m:t>
                        </m:r>
                        <m:r>
                          <m:rPr>
                            <m:nor/>
                          </m:rP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m:t>+ </m:t>
                        </m:r>
                        <m:r>
                          <m:rPr>
                            <m:nor/>
                          </m:rP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m:t>R</m:t>
                        </m:r>
                        <m:r>
                          <m:rPr>
                            <m:nor/>
                          </m:rPr>
                          <a:rPr lang="en-US" altLang="en-US"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m:t>2</m:t>
                        </m:r>
                        <m:r>
                          <m:rPr>
                            <m:nor/>
                          </m:rPr>
                          <a:rPr lang="vi-VN" b="1" dirty="0">
                            <a:solidFill>
                              <a:srgbClr val="002060"/>
                            </a:solidFill>
                          </a:rPr>
                          <m:t> </m:t>
                        </m:r>
                      </m:den>
                    </m:f>
                  </m:oMath>
                </a14:m>
                <a:endParaRPr lang="vi-VN" b="1" dirty="0">
                  <a:solidFill>
                    <a:srgbClr val="002060"/>
                  </a:solidFill>
                </a:endParaRPr>
              </a:p>
            </p:txBody>
          </p:sp>
        </mc:Choice>
        <mc:Fallback>
          <p:sp>
            <p:nvSpPr>
              <p:cNvPr id="25" name="Rectangle 24"/>
              <p:cNvSpPr>
                <a:spLocks noRot="1" noChangeAspect="1" noMove="1" noResize="1" noEditPoints="1" noAdjustHandles="1" noChangeArrowheads="1" noChangeShapeType="1" noTextEdit="1"/>
              </p:cNvSpPr>
              <p:nvPr/>
            </p:nvSpPr>
            <p:spPr>
              <a:xfrm>
                <a:off x="2731202" y="5446122"/>
                <a:ext cx="1508746" cy="548548"/>
              </a:xfrm>
              <a:prstGeom prst="rect">
                <a:avLst/>
              </a:prstGeom>
              <a:blipFill>
                <a:blip r:embed="rId3"/>
                <a:stretch>
                  <a:fillRect l="-3226" b="-444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6" name="Rectangle 25"/>
              <p:cNvSpPr/>
              <p:nvPr/>
            </p:nvSpPr>
            <p:spPr>
              <a:xfrm>
                <a:off x="4166172" y="5426159"/>
                <a:ext cx="1172116" cy="549831"/>
              </a:xfrm>
              <a:prstGeom prst="rect">
                <a:avLst/>
              </a:prstGeom>
            </p:spPr>
            <p:txBody>
              <a:bodyPr wrap="none">
                <a:spAutoFit/>
              </a:bodyPr>
              <a:lstStyle/>
              <a:p>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f>
                      <m:fPr>
                        <m:ctrlPr>
                          <a:rPr lang="en-US" altLang="en-US" b="1" i="1" smtClean="0">
                            <a:solidFill>
                              <a:srgbClr val="002060"/>
                            </a:solidFill>
                            <a:latin typeface="Cambria Math" panose="02040503050406030204" pitchFamily="18" charset="0"/>
                            <a:cs typeface="Arial" panose="020B0604020202020204" pitchFamily="34" charset="0"/>
                          </a:rPr>
                        </m:ctrlPr>
                      </m:fPr>
                      <m:num>
                        <m:r>
                          <m:rPr>
                            <m:nor/>
                          </m:rPr>
                          <a:rPr lang="en-US" altLang="en-US" b="1" i="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m:t>12.36</m:t>
                        </m:r>
                      </m:num>
                      <m:den>
                        <m:r>
                          <m:rPr>
                            <m:nor/>
                          </m:rPr>
                          <a:rPr lang="en-US" altLang="en-US" b="1" i="0" smtClean="0">
                            <a:solidFill>
                              <a:srgbClr val="002060"/>
                            </a:solidFill>
                            <a:latin typeface="Cambria Math" panose="02040503050406030204" pitchFamily="18" charset="0"/>
                            <a:cs typeface="Arial" panose="020B0604020202020204" pitchFamily="34" charset="0"/>
                          </a:rPr>
                          <m:t>12 + 36</m:t>
                        </m:r>
                      </m:den>
                    </m:f>
                  </m:oMath>
                </a14:m>
                <a:endParaRPr lang="vi-VN" b="1" dirty="0">
                  <a:solidFill>
                    <a:srgbClr val="002060"/>
                  </a:solidFill>
                </a:endParaRPr>
              </a:p>
            </p:txBody>
          </p:sp>
        </mc:Choice>
        <mc:Fallback>
          <p:sp>
            <p:nvSpPr>
              <p:cNvPr id="26" name="Rectangle 25"/>
              <p:cNvSpPr>
                <a:spLocks noRot="1" noChangeAspect="1" noMove="1" noResize="1" noEditPoints="1" noAdjustHandles="1" noChangeArrowheads="1" noChangeShapeType="1" noTextEdit="1"/>
              </p:cNvSpPr>
              <p:nvPr/>
            </p:nvSpPr>
            <p:spPr>
              <a:xfrm>
                <a:off x="4166172" y="5426159"/>
                <a:ext cx="1172116" cy="549831"/>
              </a:xfrm>
              <a:prstGeom prst="rect">
                <a:avLst/>
              </a:prstGeom>
              <a:blipFill>
                <a:blip r:embed="rId4"/>
                <a:stretch>
                  <a:fillRect l="-4145" b="-4444"/>
                </a:stretch>
              </a:blipFill>
            </p:spPr>
            <p:txBody>
              <a:bodyPr/>
              <a:lstStyle/>
              <a:p>
                <a:r>
                  <a:rPr lang="vi-VN">
                    <a:noFill/>
                  </a:rPr>
                  <a:t> </a:t>
                </a:r>
              </a:p>
            </p:txBody>
          </p:sp>
        </mc:Fallback>
      </mc:AlternateContent>
      <p:sp>
        <p:nvSpPr>
          <p:cNvPr id="28" name="Rectangle 27"/>
          <p:cNvSpPr/>
          <p:nvPr/>
        </p:nvSpPr>
        <p:spPr>
          <a:xfrm>
            <a:off x="5250423" y="5529553"/>
            <a:ext cx="849913"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altLang="en-US"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9(Ω)</a:t>
            </a:r>
            <a:endParaRPr lang="en-US" altLang="en-US" sz="1600" b="1" dirty="0">
              <a:solidFill>
                <a:srgbClr val="002060"/>
              </a:solidFill>
            </a:endParaRPr>
          </a:p>
        </p:txBody>
      </p:sp>
      <mc:AlternateContent xmlns:mc="http://schemas.openxmlformats.org/markup-compatibility/2006">
        <mc:Choice xmlns:a14="http://schemas.microsoft.com/office/drawing/2010/main" Requires="a14">
          <p:sp>
            <p:nvSpPr>
              <p:cNvPr id="17" name="Rectangle 16"/>
              <p:cNvSpPr/>
              <p:nvPr/>
            </p:nvSpPr>
            <p:spPr>
              <a:xfrm>
                <a:off x="2428739" y="2928264"/>
                <a:ext cx="1421005" cy="580800"/>
              </a:xfrm>
              <a:prstGeom prst="rect">
                <a:avLst/>
              </a:prstGeom>
            </p:spPr>
            <p:txBody>
              <a:bodyPr wrap="squar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a/   </a:t>
                </a:r>
                <a14:m>
                  <m:oMath xmlns:m="http://schemas.openxmlformats.org/officeDocument/2006/math">
                    <m:f>
                      <m:fPr>
                        <m:ctrlPr>
                          <a:rPr lang="en-US" altLang="vi-VN" sz="2000" b="1" i="1" smtClean="0">
                            <a:solidFill>
                              <a:srgbClr val="002060"/>
                            </a:solidFill>
                            <a:latin typeface="Cambria Math" panose="02040503050406030204" pitchFamily="18" charset="0"/>
                            <a:cs typeface="Times New Roman" panose="02020603050405020304" pitchFamily="18" charset="0"/>
                          </a:rPr>
                        </m:ctrlPr>
                      </m:fPr>
                      <m:num>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r>
                          <m:rPr>
                            <m:nor/>
                          </m:rPr>
                          <a:rPr lang="vi-VN" sz="2000" dirty="0"/>
                          <m:t> </m:t>
                        </m:r>
                      </m:num>
                      <m:den>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r>
                          <m:rPr>
                            <m:nor/>
                          </m:rPr>
                          <a:rPr lang="vi-VN" sz="2000" dirty="0"/>
                          <m:t> </m:t>
                        </m:r>
                      </m:den>
                    </m:f>
                  </m:oMath>
                </a14:m>
                <a:r>
                  <a:rPr lang="en-US" altLang="vi-VN" sz="2000" b="1" dirty="0" smtClean="0">
                    <a:solidFill>
                      <a:srgbClr val="002060"/>
                    </a:solidFill>
                    <a:latin typeface="VNI-Script" pitchFamily="2" charset="0"/>
                  </a:rPr>
                  <a:t> </a:t>
                </a:r>
                <a14:m>
                  <m:oMath xmlns:m="http://schemas.openxmlformats.org/officeDocument/2006/math">
                    <m:r>
                      <a:rPr lang="en-US" altLang="vi-VN" sz="2000" b="1" i="1" dirty="0" smtClean="0">
                        <a:solidFill>
                          <a:srgbClr val="002060"/>
                        </a:solidFill>
                        <a:latin typeface="Cambria Math" panose="02040503050406030204" pitchFamily="18" charset="0"/>
                        <a:cs typeface="Times New Roman" panose="02020603050405020304" pitchFamily="18" charset="0"/>
                      </a:rPr>
                      <m:t> </m:t>
                    </m:r>
                  </m:oMath>
                </a14:m>
                <a:r>
                  <a:rPr lang="en-US" sz="2000" dirty="0" smtClean="0"/>
                  <a:t> </a:t>
                </a:r>
                <a:endParaRPr lang="vi-VN" sz="2000" dirty="0"/>
              </a:p>
            </p:txBody>
          </p:sp>
        </mc:Choice>
        <mc:Fallback>
          <p:sp>
            <p:nvSpPr>
              <p:cNvPr id="17" name="Rectangle 16"/>
              <p:cNvSpPr>
                <a:spLocks noRot="1" noChangeAspect="1" noMove="1" noResize="1" noEditPoints="1" noAdjustHandles="1" noChangeArrowheads="1" noChangeShapeType="1" noTextEdit="1"/>
              </p:cNvSpPr>
              <p:nvPr/>
            </p:nvSpPr>
            <p:spPr>
              <a:xfrm>
                <a:off x="2428739" y="2928264"/>
                <a:ext cx="1421005" cy="580800"/>
              </a:xfrm>
              <a:prstGeom prst="rect">
                <a:avLst/>
              </a:prstGeom>
              <a:blipFill>
                <a:blip r:embed="rId5"/>
                <a:stretch>
                  <a:fillRect l="-4274" b="-520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8" name="Rectangle 17"/>
              <p:cNvSpPr/>
              <p:nvPr/>
            </p:nvSpPr>
            <p:spPr>
              <a:xfrm>
                <a:off x="3357464" y="2714493"/>
                <a:ext cx="630301" cy="1065163"/>
              </a:xfrm>
              <a:prstGeom prst="rect">
                <a:avLst/>
              </a:prstGeom>
            </p:spPr>
            <p:txBody>
              <a:bodyPr wrap="none">
                <a:spAutoFit/>
              </a:bodyPr>
              <a:lstStyle/>
              <a:p>
                <a:r>
                  <a:rPr lang="en-US" altLang="vi-VN" sz="2000" b="1"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Sup>
                              <m:sSubSupPr>
                                <m:ctrlPr>
                                  <a:rPr lang="en-US" altLang="vi-VN" sz="2000" b="1" i="1" dirty="0">
                                    <a:solidFill>
                                      <a:srgbClr val="002060"/>
                                    </a:solidFill>
                                    <a:latin typeface="Cambria Math" panose="02040503050406030204" pitchFamily="18" charset="0"/>
                                    <a:cs typeface="Times New Roman" panose="02020603050405020304" pitchFamily="18" charset="0"/>
                                  </a:rPr>
                                </m:ctrlPr>
                              </m:sSubSupPr>
                              <m:e>
                                <m:r>
                                  <a:rPr lang="en-US" altLang="vi-VN" sz="2000" b="1" i="1" dirty="0">
                                    <a:solidFill>
                                      <a:srgbClr val="002060"/>
                                    </a:solidFill>
                                    <a:latin typeface="Cambria Math" panose="02040503050406030204" pitchFamily="18" charset="0"/>
                                    <a:cs typeface="Times New Roman" panose="02020603050405020304" pitchFamily="18" charset="0"/>
                                  </a:rPr>
                                  <m:t>𝑼</m:t>
                                </m:r>
                              </m:e>
                              <m:sub>
                                <m:r>
                                  <a:rPr lang="en-US" altLang="vi-VN" sz="2000" b="1" i="1" dirty="0">
                                    <a:solidFill>
                                      <a:srgbClr val="002060"/>
                                    </a:solidFill>
                                    <a:latin typeface="Cambria Math" panose="02040503050406030204" pitchFamily="18" charset="0"/>
                                    <a:cs typeface="Times New Roman" panose="02020603050405020304" pitchFamily="18" charset="0"/>
                                  </a:rPr>
                                  <m:t>𝟏</m:t>
                                </m:r>
                              </m:sub>
                              <m:sup>
                                <m:r>
                                  <a:rPr lang="en-US" altLang="vi-VN" sz="2000" b="1" i="1" dirty="0">
                                    <a:solidFill>
                                      <a:srgbClr val="002060"/>
                                    </a:solidFill>
                                    <a:latin typeface="Cambria Math" panose="02040503050406030204" pitchFamily="18" charset="0"/>
                                    <a:cs typeface="Times New Roman" panose="02020603050405020304" pitchFamily="18" charset="0"/>
                                  </a:rPr>
                                  <m:t>𝟐</m:t>
                                </m:r>
                              </m:sup>
                            </m:sSubSup>
                          </m:num>
                          <m:den>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𝟏</m:t>
                                </m:r>
                              </m:sub>
                            </m:sSub>
                          </m:den>
                        </m:f>
                      </m:num>
                      <m:den>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Sup>
                              <m:sSubSupPr>
                                <m:ctrlPr>
                                  <a:rPr lang="en-US" altLang="vi-VN" sz="2000" b="1" i="1" dirty="0">
                                    <a:solidFill>
                                      <a:srgbClr val="002060"/>
                                    </a:solidFill>
                                    <a:latin typeface="Cambria Math" panose="02040503050406030204" pitchFamily="18" charset="0"/>
                                    <a:cs typeface="Times New Roman" panose="02020603050405020304" pitchFamily="18" charset="0"/>
                                  </a:rPr>
                                </m:ctrlPr>
                              </m:sSubSupPr>
                              <m:e>
                                <m:r>
                                  <a:rPr lang="en-US" altLang="vi-VN" sz="2000" b="1" i="1" dirty="0">
                                    <a:solidFill>
                                      <a:srgbClr val="002060"/>
                                    </a:solidFill>
                                    <a:latin typeface="Cambria Math" panose="02040503050406030204" pitchFamily="18" charset="0"/>
                                    <a:cs typeface="Times New Roman" panose="02020603050405020304" pitchFamily="18" charset="0"/>
                                  </a:rPr>
                                  <m:t>𝑼</m:t>
                                </m:r>
                              </m:e>
                              <m:sub>
                                <m:r>
                                  <a:rPr lang="en-US" altLang="vi-VN" sz="2000" b="1" i="1" dirty="0">
                                    <a:solidFill>
                                      <a:srgbClr val="002060"/>
                                    </a:solidFill>
                                    <a:latin typeface="Cambria Math" panose="02040503050406030204" pitchFamily="18" charset="0"/>
                                    <a:cs typeface="Times New Roman" panose="02020603050405020304" pitchFamily="18" charset="0"/>
                                  </a:rPr>
                                  <m:t>𝟐</m:t>
                                </m:r>
                              </m:sub>
                              <m:sup>
                                <m:r>
                                  <a:rPr lang="en-US" altLang="vi-VN" sz="2000" b="1" i="1" dirty="0">
                                    <a:solidFill>
                                      <a:srgbClr val="002060"/>
                                    </a:solidFill>
                                    <a:latin typeface="Cambria Math" panose="02040503050406030204" pitchFamily="18" charset="0"/>
                                    <a:cs typeface="Times New Roman" panose="02020603050405020304" pitchFamily="18" charset="0"/>
                                  </a:rPr>
                                  <m:t>𝟐</m:t>
                                </m:r>
                              </m:sup>
                            </m:sSubSup>
                          </m:num>
                          <m:den>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𝟐</m:t>
                                </m:r>
                              </m:sub>
                            </m:sSub>
                          </m:den>
                        </m:f>
                      </m:den>
                    </m:f>
                  </m:oMath>
                </a14:m>
                <a:endParaRPr lang="vi-VN" sz="2000" dirty="0"/>
              </a:p>
            </p:txBody>
          </p:sp>
        </mc:Choice>
        <mc:Fallback>
          <p:sp>
            <p:nvSpPr>
              <p:cNvPr id="18" name="Rectangle 17"/>
              <p:cNvSpPr>
                <a:spLocks noRot="1" noChangeAspect="1" noMove="1" noResize="1" noEditPoints="1" noAdjustHandles="1" noChangeArrowheads="1" noChangeShapeType="1" noTextEdit="1"/>
              </p:cNvSpPr>
              <p:nvPr/>
            </p:nvSpPr>
            <p:spPr>
              <a:xfrm>
                <a:off x="3357464" y="2714493"/>
                <a:ext cx="630301" cy="1065163"/>
              </a:xfrm>
              <a:prstGeom prst="rect">
                <a:avLst/>
              </a:prstGeom>
              <a:blipFill>
                <a:blip r:embed="rId6"/>
                <a:stretch>
                  <a:fillRect l="-1068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9" name="Rectangle 18"/>
              <p:cNvSpPr/>
              <p:nvPr/>
            </p:nvSpPr>
            <p:spPr>
              <a:xfrm>
                <a:off x="3852853" y="2856917"/>
                <a:ext cx="1379032" cy="8122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2000" b="1" i="1" dirty="0">
                          <a:solidFill>
                            <a:srgbClr val="002060"/>
                          </a:solidFill>
                          <a:latin typeface="Cambria Math" panose="02040503050406030204" pitchFamily="18" charset="0"/>
                          <a:cs typeface="Times New Roman" panose="02020603050405020304" pitchFamily="18" charset="0"/>
                        </a:rPr>
                        <m:t>= </m:t>
                      </m:r>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Sup>
                            <m:sSubSupPr>
                              <m:ctrlPr>
                                <a:rPr lang="en-US" altLang="vi-VN" sz="2000" b="1" i="1" dirty="0">
                                  <a:solidFill>
                                    <a:srgbClr val="002060"/>
                                  </a:solidFill>
                                  <a:latin typeface="Cambria Math" panose="02040503050406030204" pitchFamily="18" charset="0"/>
                                  <a:cs typeface="Times New Roman" panose="02020603050405020304" pitchFamily="18" charset="0"/>
                                </a:rPr>
                              </m:ctrlPr>
                            </m:sSubSupPr>
                            <m:e>
                              <m:r>
                                <a:rPr lang="en-US" altLang="vi-VN" sz="2000" b="1" i="1" dirty="0">
                                  <a:solidFill>
                                    <a:srgbClr val="002060"/>
                                  </a:solidFill>
                                  <a:latin typeface="Cambria Math" panose="02040503050406030204" pitchFamily="18" charset="0"/>
                                  <a:cs typeface="Times New Roman" panose="02020603050405020304" pitchFamily="18" charset="0"/>
                                </a:rPr>
                                <m:t>𝑼</m:t>
                              </m:r>
                            </m:e>
                            <m:sub>
                              <m:r>
                                <a:rPr lang="en-US" altLang="vi-VN" sz="2000" b="1" i="1" dirty="0">
                                  <a:solidFill>
                                    <a:srgbClr val="002060"/>
                                  </a:solidFill>
                                  <a:latin typeface="Cambria Math" panose="02040503050406030204" pitchFamily="18" charset="0"/>
                                  <a:cs typeface="Times New Roman" panose="02020603050405020304" pitchFamily="18" charset="0"/>
                                </a:rPr>
                                <m:t>𝟏</m:t>
                              </m:r>
                            </m:sub>
                            <m:sup>
                              <m:r>
                                <a:rPr lang="en-US" altLang="vi-VN" sz="2000" b="1" i="1" dirty="0">
                                  <a:solidFill>
                                    <a:srgbClr val="002060"/>
                                  </a:solidFill>
                                  <a:latin typeface="Cambria Math" panose="02040503050406030204" pitchFamily="18" charset="0"/>
                                  <a:cs typeface="Times New Roman" panose="02020603050405020304" pitchFamily="18" charset="0"/>
                                </a:rPr>
                                <m:t>𝟐</m:t>
                              </m:r>
                            </m:sup>
                          </m:sSubSup>
                        </m:num>
                        <m:den>
                          <m:sSubSup>
                            <m:sSubSupPr>
                              <m:ctrlPr>
                                <a:rPr lang="en-US" altLang="vi-VN" sz="2000" b="1" i="1" dirty="0">
                                  <a:solidFill>
                                    <a:srgbClr val="002060"/>
                                  </a:solidFill>
                                  <a:latin typeface="Cambria Math" panose="02040503050406030204" pitchFamily="18" charset="0"/>
                                  <a:cs typeface="Times New Roman" panose="02020603050405020304" pitchFamily="18" charset="0"/>
                                </a:rPr>
                              </m:ctrlPr>
                            </m:sSubSupPr>
                            <m:e>
                              <m:r>
                                <a:rPr lang="en-US" altLang="vi-VN" sz="2000" b="1" i="1" dirty="0">
                                  <a:solidFill>
                                    <a:srgbClr val="002060"/>
                                  </a:solidFill>
                                  <a:latin typeface="Cambria Math" panose="02040503050406030204" pitchFamily="18" charset="0"/>
                                  <a:cs typeface="Times New Roman" panose="02020603050405020304" pitchFamily="18" charset="0"/>
                                </a:rPr>
                                <m:t>𝑼</m:t>
                              </m:r>
                            </m:e>
                            <m:sub>
                              <m:r>
                                <a:rPr lang="en-US" altLang="vi-VN" sz="2000" b="1" i="1" dirty="0">
                                  <a:solidFill>
                                    <a:srgbClr val="002060"/>
                                  </a:solidFill>
                                  <a:latin typeface="Cambria Math" panose="02040503050406030204" pitchFamily="18" charset="0"/>
                                  <a:cs typeface="Times New Roman" panose="02020603050405020304" pitchFamily="18" charset="0"/>
                                </a:rPr>
                                <m:t>𝟐</m:t>
                              </m:r>
                            </m:sub>
                            <m:sup>
                              <m:r>
                                <a:rPr lang="en-US" altLang="vi-VN" sz="2000" b="1" i="1" dirty="0">
                                  <a:solidFill>
                                    <a:srgbClr val="002060"/>
                                  </a:solidFill>
                                  <a:latin typeface="Cambria Math" panose="02040503050406030204" pitchFamily="18" charset="0"/>
                                  <a:cs typeface="Times New Roman" panose="02020603050405020304" pitchFamily="18" charset="0"/>
                                </a:rPr>
                                <m:t>𝟐</m:t>
                              </m:r>
                            </m:sup>
                          </m:sSubSup>
                        </m:den>
                      </m:f>
                      <m:r>
                        <a:rPr lang="en-US" altLang="vi-VN" sz="2000" b="1" i="1" dirty="0">
                          <a:solidFill>
                            <a:srgbClr val="002060"/>
                          </a:solidFill>
                          <a:latin typeface="Cambria Math" panose="02040503050406030204" pitchFamily="18" charset="0"/>
                          <a:cs typeface="Times New Roman" panose="02020603050405020304" pitchFamily="18" charset="0"/>
                        </a:rPr>
                        <m:t> . </m:t>
                      </m:r>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𝟐</m:t>
                              </m:r>
                            </m:sub>
                          </m:sSub>
                        </m:num>
                        <m:den>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𝟏</m:t>
                              </m:r>
                            </m:sub>
                          </m:sSub>
                        </m:den>
                      </m:f>
                    </m:oMath>
                  </m:oMathPara>
                </a14:m>
                <a:endParaRPr lang="vi-VN" sz="2000" dirty="0"/>
              </a:p>
            </p:txBody>
          </p:sp>
        </mc:Choice>
        <mc:Fallback>
          <p:sp>
            <p:nvSpPr>
              <p:cNvPr id="19" name="Rectangle 18"/>
              <p:cNvSpPr>
                <a:spLocks noRot="1" noChangeAspect="1" noMove="1" noResize="1" noEditPoints="1" noAdjustHandles="1" noChangeArrowheads="1" noChangeShapeType="1" noTextEdit="1"/>
              </p:cNvSpPr>
              <p:nvPr/>
            </p:nvSpPr>
            <p:spPr>
              <a:xfrm>
                <a:off x="3852853" y="2856917"/>
                <a:ext cx="1379032" cy="812210"/>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0" name="Rectangle 19"/>
              <p:cNvSpPr/>
              <p:nvPr/>
            </p:nvSpPr>
            <p:spPr>
              <a:xfrm>
                <a:off x="5128528" y="2904070"/>
                <a:ext cx="819583" cy="7188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2000" b="1" i="1" dirty="0">
                          <a:solidFill>
                            <a:srgbClr val="002060"/>
                          </a:solidFill>
                          <a:latin typeface="Cambria Math" panose="02040503050406030204" pitchFamily="18" charset="0"/>
                          <a:cs typeface="Times New Roman" panose="02020603050405020304" pitchFamily="18" charset="0"/>
                        </a:rPr>
                        <m:t>=</m:t>
                      </m:r>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𝟐</m:t>
                              </m:r>
                            </m:sub>
                          </m:sSub>
                        </m:num>
                        <m:den>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𝟏</m:t>
                              </m:r>
                            </m:sub>
                          </m:sSub>
                        </m:den>
                      </m:f>
                    </m:oMath>
                  </m:oMathPara>
                </a14:m>
                <a:endParaRPr lang="vi-VN" sz="2000" dirty="0"/>
              </a:p>
            </p:txBody>
          </p:sp>
        </mc:Choice>
        <mc:Fallback>
          <p:sp>
            <p:nvSpPr>
              <p:cNvPr id="20" name="Rectangle 19"/>
              <p:cNvSpPr>
                <a:spLocks noRot="1" noChangeAspect="1" noMove="1" noResize="1" noEditPoints="1" noAdjustHandles="1" noChangeArrowheads="1" noChangeShapeType="1" noTextEdit="1"/>
              </p:cNvSpPr>
              <p:nvPr/>
            </p:nvSpPr>
            <p:spPr>
              <a:xfrm>
                <a:off x="5128528" y="2904070"/>
                <a:ext cx="819583" cy="718851"/>
              </a:xfrm>
              <a:prstGeom prst="rect">
                <a:avLst/>
              </a:prstGeom>
              <a:blipFill>
                <a:blip r:embed="rId8"/>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1" name="Rectangle 20"/>
              <p:cNvSpPr/>
              <p:nvPr/>
            </p:nvSpPr>
            <p:spPr>
              <a:xfrm>
                <a:off x="5741374" y="2837599"/>
                <a:ext cx="826573"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2000" b="1" i="1" dirty="0">
                          <a:solidFill>
                            <a:srgbClr val="002060"/>
                          </a:solidFill>
                          <a:latin typeface="Cambria Math" panose="02040503050406030204" pitchFamily="18" charset="0"/>
                          <a:cs typeface="Times New Roman" panose="02020603050405020304" pitchFamily="18" charset="0"/>
                        </a:rPr>
                        <m:t>=</m:t>
                      </m:r>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r>
                            <a:rPr lang="en-US" altLang="vi-VN" sz="2000" b="1" i="1" dirty="0">
                              <a:solidFill>
                                <a:srgbClr val="002060"/>
                              </a:solidFill>
                              <a:latin typeface="Cambria Math" panose="02040503050406030204" pitchFamily="18" charset="0"/>
                              <a:cs typeface="Times New Roman" panose="02020603050405020304" pitchFamily="18" charset="0"/>
                            </a:rPr>
                            <m:t>𝟑𝟔</m:t>
                          </m:r>
                        </m:num>
                        <m:den>
                          <m:r>
                            <a:rPr lang="en-US" altLang="vi-VN" sz="2000" b="1" i="1" dirty="0">
                              <a:solidFill>
                                <a:srgbClr val="002060"/>
                              </a:solidFill>
                              <a:latin typeface="Cambria Math" panose="02040503050406030204" pitchFamily="18" charset="0"/>
                              <a:cs typeface="Times New Roman" panose="02020603050405020304" pitchFamily="18" charset="0"/>
                            </a:rPr>
                            <m:t>𝟏𝟐</m:t>
                          </m:r>
                        </m:den>
                      </m:f>
                    </m:oMath>
                  </m:oMathPara>
                </a14:m>
                <a:endParaRPr lang="vi-VN" sz="2000" dirty="0"/>
              </a:p>
            </p:txBody>
          </p:sp>
        </mc:Choice>
        <mc:Fallback>
          <p:sp>
            <p:nvSpPr>
              <p:cNvPr id="21" name="Rectangle 20"/>
              <p:cNvSpPr>
                <a:spLocks noRot="1" noChangeAspect="1" noMove="1" noResize="1" noEditPoints="1" noAdjustHandles="1" noChangeArrowheads="1" noChangeShapeType="1" noTextEdit="1"/>
              </p:cNvSpPr>
              <p:nvPr/>
            </p:nvSpPr>
            <p:spPr>
              <a:xfrm>
                <a:off x="5741374" y="2837599"/>
                <a:ext cx="826573" cy="668516"/>
              </a:xfrm>
              <a:prstGeom prst="rect">
                <a:avLst/>
              </a:prstGeom>
              <a:blipFill>
                <a:blip r:embed="rId9"/>
                <a:stretch>
                  <a:fillRect/>
                </a:stretch>
              </a:blipFill>
            </p:spPr>
            <p:txBody>
              <a:bodyPr/>
              <a:lstStyle/>
              <a:p>
                <a:r>
                  <a:rPr lang="vi-VN">
                    <a:noFill/>
                  </a:rPr>
                  <a:t> </a:t>
                </a:r>
              </a:p>
            </p:txBody>
          </p:sp>
        </mc:Fallback>
      </mc:AlternateContent>
      <p:sp>
        <p:nvSpPr>
          <p:cNvPr id="22" name="Rectangle 21"/>
          <p:cNvSpPr/>
          <p:nvPr/>
        </p:nvSpPr>
        <p:spPr>
          <a:xfrm>
            <a:off x="6517018" y="2982427"/>
            <a:ext cx="558166" cy="400110"/>
          </a:xfrm>
          <a:prstGeom prst="rect">
            <a:avLst/>
          </a:prstGeom>
        </p:spPr>
        <p:txBody>
          <a:bodyPr wrap="none">
            <a:spAutoFit/>
          </a:bodyPr>
          <a:lstStyle/>
          <a:p>
            <a:r>
              <a:rPr lang="en-US" sz="2000" b="1" dirty="0">
                <a:solidFill>
                  <a:srgbClr val="002060"/>
                </a:solidFill>
              </a:rPr>
              <a:t>= 3 </a:t>
            </a:r>
            <a:endParaRPr lang="vi-VN" sz="2000" b="1" dirty="0">
              <a:solidFill>
                <a:srgbClr val="002060"/>
              </a:solidFill>
            </a:endParaRPr>
          </a:p>
        </p:txBody>
      </p:sp>
      <mc:AlternateContent xmlns:mc="http://schemas.openxmlformats.org/markup-compatibility/2006">
        <mc:Choice xmlns:a14="http://schemas.microsoft.com/office/drawing/2010/main" Requires="a14">
          <p:sp>
            <p:nvSpPr>
              <p:cNvPr id="23" name="Rectangle 22"/>
              <p:cNvSpPr/>
              <p:nvPr/>
            </p:nvSpPr>
            <p:spPr>
              <a:xfrm>
                <a:off x="2746624" y="3644805"/>
                <a:ext cx="1943161" cy="400110"/>
              </a:xfrm>
              <a:prstGeom prst="rect">
                <a:avLst/>
              </a:prstGeom>
            </p:spPr>
            <p:txBody>
              <a:bodyPr wrap="none">
                <a:spAutoFit/>
              </a:bodyPr>
              <a:lstStyle/>
              <a:p>
                <a:r>
                  <a:rPr lang="en-US" sz="2000" b="1" dirty="0" smtClean="0">
                    <a:solidFill>
                      <a:srgbClr val="7030A0"/>
                    </a:solidFill>
                  </a:rPr>
                  <a:t>=&gt;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7030A0"/>
                    </a:solidFill>
                  </a:rPr>
                  <a:t> = 3.</a:t>
                </a:r>
                <a:r>
                  <a:rPr lang="en-US" altLang="vi-VN" sz="2000" b="1" dirty="0">
                    <a:solidFill>
                      <a:srgbClr val="7030A0"/>
                    </a:solidFill>
                  </a:rPr>
                  <a: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7030A0"/>
                    </a:solidFill>
                  </a:rPr>
                  <a:t> </a:t>
                </a:r>
                <a:endParaRPr lang="vi-VN" sz="2000" b="1" dirty="0">
                  <a:solidFill>
                    <a:srgbClr val="7030A0"/>
                  </a:solidFill>
                </a:endParaRPr>
              </a:p>
            </p:txBody>
          </p:sp>
        </mc:Choice>
        <mc:Fallback>
          <p:sp>
            <p:nvSpPr>
              <p:cNvPr id="23" name="Rectangle 22"/>
              <p:cNvSpPr>
                <a:spLocks noRot="1" noChangeAspect="1" noMove="1" noResize="1" noEditPoints="1" noAdjustHandles="1" noChangeArrowheads="1" noChangeShapeType="1" noTextEdit="1"/>
              </p:cNvSpPr>
              <p:nvPr/>
            </p:nvSpPr>
            <p:spPr>
              <a:xfrm>
                <a:off x="2746624" y="3644805"/>
                <a:ext cx="1943161" cy="400110"/>
              </a:xfrm>
              <a:prstGeom prst="rect">
                <a:avLst/>
              </a:prstGeom>
              <a:blipFill>
                <a:blip r:embed="rId10"/>
                <a:stretch>
                  <a:fillRect l="-3459" t="-9091" b="-2575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6" name="Rectangle 35"/>
              <p:cNvSpPr/>
              <p:nvPr/>
            </p:nvSpPr>
            <p:spPr>
              <a:xfrm>
                <a:off x="2741479" y="4051101"/>
                <a:ext cx="960434" cy="580800"/>
              </a:xfrm>
              <a:prstGeom prst="rect">
                <a:avLst/>
              </a:prstGeom>
            </p:spPr>
            <p:txBody>
              <a:bodyPr wrap="square">
                <a:spAutoFit/>
              </a:bodyPr>
              <a:lstStyle/>
              <a:p>
                <a14:m>
                  <m:oMath xmlns:m="http://schemas.openxmlformats.org/officeDocument/2006/math">
                    <m:f>
                      <m:fPr>
                        <m:ctrlPr>
                          <a:rPr lang="en-US" altLang="vi-VN" sz="2000" b="1" i="1" smtClean="0">
                            <a:solidFill>
                              <a:srgbClr val="002060"/>
                            </a:solidFill>
                            <a:latin typeface="Cambria Math" panose="02040503050406030204" pitchFamily="18" charset="0"/>
                            <a:cs typeface="Times New Roman" panose="02020603050405020304" pitchFamily="18" charset="0"/>
                          </a:rPr>
                        </m:ctrlPr>
                      </m:fPr>
                      <m:num>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r>
                          <m:rPr>
                            <m:nor/>
                          </m:rPr>
                          <a:rPr lang="vi-VN" sz="2000" dirty="0"/>
                          <m:t> </m:t>
                        </m:r>
                      </m:num>
                      <m:den>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r>
                          <m:rPr>
                            <m:nor/>
                          </m:rPr>
                          <a:rPr lang="vi-VN" sz="2000" dirty="0"/>
                          <m:t> </m:t>
                        </m:r>
                      </m:den>
                    </m:f>
                  </m:oMath>
                </a14:m>
                <a:r>
                  <a:rPr lang="en-US" altLang="vi-VN" sz="2000" b="1" dirty="0" smtClean="0">
                    <a:solidFill>
                      <a:srgbClr val="002060"/>
                    </a:solidFill>
                    <a:latin typeface="VNI-Script" pitchFamily="2" charset="0"/>
                  </a:rPr>
                  <a:t> </a:t>
                </a:r>
                <a14:m>
                  <m:oMath xmlns:m="http://schemas.openxmlformats.org/officeDocument/2006/math">
                    <m:r>
                      <a:rPr lang="en-US" altLang="vi-VN" sz="2000" b="1" i="1" dirty="0" smtClean="0">
                        <a:solidFill>
                          <a:srgbClr val="002060"/>
                        </a:solidFill>
                        <a:latin typeface="Cambria Math" panose="02040503050406030204" pitchFamily="18" charset="0"/>
                        <a:cs typeface="Times New Roman" panose="02020603050405020304" pitchFamily="18" charset="0"/>
                      </a:rPr>
                      <m:t> </m:t>
                    </m:r>
                  </m:oMath>
                </a14:m>
                <a:r>
                  <a:rPr lang="en-US" sz="2000" dirty="0" smtClean="0"/>
                  <a:t> </a:t>
                </a:r>
                <a:endParaRPr lang="vi-VN" sz="2000" dirty="0"/>
              </a:p>
            </p:txBody>
          </p:sp>
        </mc:Choice>
        <mc:Fallback>
          <p:sp>
            <p:nvSpPr>
              <p:cNvPr id="36" name="Rectangle 35"/>
              <p:cNvSpPr>
                <a:spLocks noRot="1" noChangeAspect="1" noMove="1" noResize="1" noEditPoints="1" noAdjustHandles="1" noChangeArrowheads="1" noChangeShapeType="1" noTextEdit="1"/>
              </p:cNvSpPr>
              <p:nvPr/>
            </p:nvSpPr>
            <p:spPr>
              <a:xfrm>
                <a:off x="2741479" y="4051101"/>
                <a:ext cx="960434" cy="580800"/>
              </a:xfrm>
              <a:prstGeom prst="rect">
                <a:avLst/>
              </a:prstGeom>
              <a:blipFill>
                <a:blip r:embed="rId11"/>
                <a:stretch>
                  <a:fillRect b="-1053"/>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7" name="Rectangle 36"/>
              <p:cNvSpPr/>
              <p:nvPr/>
            </p:nvSpPr>
            <p:spPr>
              <a:xfrm>
                <a:off x="3336159" y="4015835"/>
                <a:ext cx="875048" cy="651332"/>
              </a:xfrm>
              <a:prstGeom prst="rect">
                <a:avLst/>
              </a:prstGeom>
            </p:spPr>
            <p:txBody>
              <a:bodyPr wrap="non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Sup>
                          <m:sSubSupPr>
                            <m:ctrlPr>
                              <a:rPr lang="en-US" altLang="vi-VN" sz="2000" b="1" i="1" dirty="0">
                                <a:solidFill>
                                  <a:srgbClr val="002060"/>
                                </a:solidFill>
                                <a:latin typeface="Cambria Math" panose="02040503050406030204" pitchFamily="18" charset="0"/>
                                <a:cs typeface="Times New Roman" panose="02020603050405020304" pitchFamily="18" charset="0"/>
                              </a:rPr>
                            </m:ctrlPr>
                          </m:sSubSupPr>
                          <m:e>
                            <m:r>
                              <a:rPr lang="en-US" altLang="vi-VN" sz="2000" b="1" i="1" dirty="0">
                                <a:solidFill>
                                  <a:srgbClr val="002060"/>
                                </a:solidFill>
                                <a:latin typeface="Cambria Math" panose="02040503050406030204" pitchFamily="18" charset="0"/>
                                <a:cs typeface="Times New Roman" panose="02020603050405020304" pitchFamily="18" charset="0"/>
                              </a:rPr>
                              <m:t>𝑰</m:t>
                            </m:r>
                          </m:e>
                          <m:sub>
                            <m:r>
                              <a:rPr lang="en-US" altLang="vi-VN" sz="2000" b="1" i="1" dirty="0">
                                <a:solidFill>
                                  <a:srgbClr val="002060"/>
                                </a:solidFill>
                                <a:latin typeface="Cambria Math" panose="02040503050406030204" pitchFamily="18" charset="0"/>
                                <a:cs typeface="Times New Roman" panose="02020603050405020304" pitchFamily="18" charset="0"/>
                              </a:rPr>
                              <m:t>𝟏</m:t>
                            </m:r>
                          </m:sub>
                          <m:sup>
                            <m:r>
                              <a:rPr lang="en-US" altLang="vi-VN" sz="2000" b="1" i="1" dirty="0">
                                <a:solidFill>
                                  <a:srgbClr val="002060"/>
                                </a:solidFill>
                                <a:latin typeface="Cambria Math" panose="02040503050406030204" pitchFamily="18" charset="0"/>
                                <a:cs typeface="Times New Roman" panose="02020603050405020304" pitchFamily="18" charset="0"/>
                              </a:rPr>
                              <m:t>𝟐</m:t>
                            </m:r>
                          </m:sup>
                        </m:sSubSup>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𝟏</m:t>
                            </m:r>
                          </m:sub>
                        </m:sSub>
                      </m:num>
                      <m:den>
                        <m:sSubSup>
                          <m:sSubSupPr>
                            <m:ctrlPr>
                              <a:rPr lang="en-US" altLang="vi-VN" sz="2000" b="1" i="1" dirty="0">
                                <a:solidFill>
                                  <a:srgbClr val="002060"/>
                                </a:solidFill>
                                <a:latin typeface="Cambria Math" panose="02040503050406030204" pitchFamily="18" charset="0"/>
                                <a:cs typeface="Times New Roman" panose="02020603050405020304" pitchFamily="18" charset="0"/>
                              </a:rPr>
                            </m:ctrlPr>
                          </m:sSubSupPr>
                          <m:e>
                            <m:r>
                              <a:rPr lang="en-US" altLang="vi-VN" sz="2000" b="1" i="1" dirty="0">
                                <a:solidFill>
                                  <a:srgbClr val="002060"/>
                                </a:solidFill>
                                <a:latin typeface="Cambria Math" panose="02040503050406030204" pitchFamily="18" charset="0"/>
                                <a:cs typeface="Times New Roman" panose="02020603050405020304" pitchFamily="18" charset="0"/>
                              </a:rPr>
                              <m:t>𝑰</m:t>
                            </m:r>
                          </m:e>
                          <m:sub>
                            <m:r>
                              <a:rPr lang="en-US" altLang="vi-VN" sz="2000" b="1" i="1" dirty="0">
                                <a:solidFill>
                                  <a:srgbClr val="002060"/>
                                </a:solidFill>
                                <a:latin typeface="Cambria Math" panose="02040503050406030204" pitchFamily="18" charset="0"/>
                                <a:cs typeface="Times New Roman" panose="02020603050405020304" pitchFamily="18" charset="0"/>
                              </a:rPr>
                              <m:t>𝟐</m:t>
                            </m:r>
                          </m:sub>
                          <m:sup>
                            <m:r>
                              <a:rPr lang="en-US" altLang="vi-VN" sz="2000" b="1" i="1" dirty="0">
                                <a:solidFill>
                                  <a:srgbClr val="002060"/>
                                </a:solidFill>
                                <a:latin typeface="Cambria Math" panose="02040503050406030204" pitchFamily="18" charset="0"/>
                                <a:cs typeface="Times New Roman" panose="02020603050405020304" pitchFamily="18" charset="0"/>
                              </a:rPr>
                              <m:t>𝟐</m:t>
                            </m:r>
                          </m:sup>
                        </m:sSubSup>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𝟐</m:t>
                            </m:r>
                          </m:sub>
                        </m:sSub>
                        <m:r>
                          <m:rPr>
                            <m:nor/>
                          </m:rPr>
                          <a:rPr lang="vi-VN" sz="2000" dirty="0"/>
                          <m:t> </m:t>
                        </m:r>
                      </m:den>
                    </m:f>
                  </m:oMath>
                </a14:m>
                <a:endParaRPr lang="vi-VN" sz="2000" dirty="0"/>
              </a:p>
            </p:txBody>
          </p:sp>
        </mc:Choice>
        <mc:Fallback>
          <p:sp>
            <p:nvSpPr>
              <p:cNvPr id="37" name="Rectangle 36"/>
              <p:cNvSpPr>
                <a:spLocks noRot="1" noChangeAspect="1" noMove="1" noResize="1" noEditPoints="1" noAdjustHandles="1" noChangeArrowheads="1" noChangeShapeType="1" noTextEdit="1"/>
              </p:cNvSpPr>
              <p:nvPr/>
            </p:nvSpPr>
            <p:spPr>
              <a:xfrm>
                <a:off x="3336159" y="4015835"/>
                <a:ext cx="875048" cy="651332"/>
              </a:xfrm>
              <a:prstGeom prst="rect">
                <a:avLst/>
              </a:prstGeom>
              <a:blipFill>
                <a:blip r:embed="rId12"/>
                <a:stretch>
                  <a:fillRect l="-694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9" name="Rectangle 38"/>
              <p:cNvSpPr/>
              <p:nvPr/>
            </p:nvSpPr>
            <p:spPr>
              <a:xfrm>
                <a:off x="4021818" y="3995235"/>
                <a:ext cx="931794" cy="7188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2000" b="1" i="1" dirty="0" smtClean="0">
                          <a:solidFill>
                            <a:srgbClr val="002060"/>
                          </a:solidFill>
                          <a:latin typeface="Cambria Math" panose="02040503050406030204" pitchFamily="18" charset="0"/>
                          <a:cs typeface="Times New Roman" panose="02020603050405020304" pitchFamily="18" charset="0"/>
                        </a:rPr>
                        <m:t>=  </m:t>
                      </m:r>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smtClean="0">
                                  <a:solidFill>
                                    <a:srgbClr val="002060"/>
                                  </a:solidFill>
                                  <a:latin typeface="Cambria Math" panose="02040503050406030204" pitchFamily="18" charset="0"/>
                                  <a:cs typeface="Times New Roman" panose="02020603050405020304" pitchFamily="18" charset="0"/>
                                </a:rPr>
                                <m:t>𝟏</m:t>
                              </m:r>
                            </m:sub>
                          </m:sSub>
                        </m:num>
                        <m:den>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smtClean="0">
                                  <a:solidFill>
                                    <a:srgbClr val="002060"/>
                                  </a:solidFill>
                                  <a:latin typeface="Cambria Math" panose="02040503050406030204" pitchFamily="18" charset="0"/>
                                  <a:cs typeface="Times New Roman" panose="02020603050405020304" pitchFamily="18" charset="0"/>
                                </a:rPr>
                                <m:t>𝟐</m:t>
                              </m:r>
                            </m:sub>
                          </m:sSub>
                        </m:den>
                      </m:f>
                    </m:oMath>
                  </m:oMathPara>
                </a14:m>
                <a:endParaRPr lang="vi-VN" sz="2000" dirty="0"/>
              </a:p>
            </p:txBody>
          </p:sp>
        </mc:Choice>
        <mc:Fallback>
          <p:sp>
            <p:nvSpPr>
              <p:cNvPr id="39" name="Rectangle 38"/>
              <p:cNvSpPr>
                <a:spLocks noRot="1" noChangeAspect="1" noMove="1" noResize="1" noEditPoints="1" noAdjustHandles="1" noChangeArrowheads="1" noChangeShapeType="1" noTextEdit="1"/>
              </p:cNvSpPr>
              <p:nvPr/>
            </p:nvSpPr>
            <p:spPr>
              <a:xfrm>
                <a:off x="4021818" y="3995235"/>
                <a:ext cx="931794" cy="718851"/>
              </a:xfrm>
              <a:prstGeom prst="rect">
                <a:avLst/>
              </a:prstGeom>
              <a:blipFill>
                <a:blip r:embed="rId13"/>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1" name="Rectangle 40"/>
              <p:cNvSpPr/>
              <p:nvPr/>
            </p:nvSpPr>
            <p:spPr>
              <a:xfrm>
                <a:off x="4828123" y="3942363"/>
                <a:ext cx="826572"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2000" b="1" i="1" dirty="0" smtClean="0">
                          <a:solidFill>
                            <a:srgbClr val="002060"/>
                          </a:solidFill>
                          <a:latin typeface="Cambria Math" panose="02040503050406030204" pitchFamily="18" charset="0"/>
                          <a:cs typeface="Times New Roman" panose="02020603050405020304" pitchFamily="18" charset="0"/>
                        </a:rPr>
                        <m:t>=</m:t>
                      </m:r>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r>
                            <a:rPr lang="en-US" altLang="vi-VN" sz="2000" b="1" i="1" dirty="0" smtClean="0">
                              <a:solidFill>
                                <a:srgbClr val="002060"/>
                              </a:solidFill>
                              <a:latin typeface="Cambria Math" panose="02040503050406030204" pitchFamily="18" charset="0"/>
                              <a:cs typeface="Times New Roman" panose="02020603050405020304" pitchFamily="18" charset="0"/>
                            </a:rPr>
                            <m:t>𝟏𝟐</m:t>
                          </m:r>
                        </m:num>
                        <m:den>
                          <m:r>
                            <a:rPr lang="en-US" altLang="vi-VN" sz="2000" b="1" i="1" dirty="0" smtClean="0">
                              <a:solidFill>
                                <a:srgbClr val="002060"/>
                              </a:solidFill>
                              <a:latin typeface="Cambria Math" panose="02040503050406030204" pitchFamily="18" charset="0"/>
                              <a:cs typeface="Times New Roman" panose="02020603050405020304" pitchFamily="18" charset="0"/>
                            </a:rPr>
                            <m:t>𝟑𝟔</m:t>
                          </m:r>
                        </m:den>
                      </m:f>
                    </m:oMath>
                  </m:oMathPara>
                </a14:m>
                <a:endParaRPr lang="vi-VN" sz="2000" dirty="0"/>
              </a:p>
            </p:txBody>
          </p:sp>
        </mc:Choice>
        <mc:Fallback>
          <p:sp>
            <p:nvSpPr>
              <p:cNvPr id="41" name="Rectangle 40"/>
              <p:cNvSpPr>
                <a:spLocks noRot="1" noChangeAspect="1" noMove="1" noResize="1" noEditPoints="1" noAdjustHandles="1" noChangeArrowheads="1" noChangeShapeType="1" noTextEdit="1"/>
              </p:cNvSpPr>
              <p:nvPr/>
            </p:nvSpPr>
            <p:spPr>
              <a:xfrm>
                <a:off x="4828123" y="3942363"/>
                <a:ext cx="826572" cy="668516"/>
              </a:xfrm>
              <a:prstGeom prst="rect">
                <a:avLst/>
              </a:prstGeom>
              <a:blipFill>
                <a:blip r:embed="rId14"/>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2" name="Rectangle 41"/>
              <p:cNvSpPr/>
              <p:nvPr/>
            </p:nvSpPr>
            <p:spPr>
              <a:xfrm>
                <a:off x="5596700" y="3979177"/>
                <a:ext cx="542136" cy="625812"/>
              </a:xfrm>
              <a:prstGeom prst="rect">
                <a:avLst/>
              </a:prstGeom>
            </p:spPr>
            <p:txBody>
              <a:bodyPr wrap="none">
                <a:spAutoFit/>
              </a:bodyPr>
              <a:lstStyle/>
              <a:p>
                <a:r>
                  <a:rPr lang="en-US" sz="2400" b="1" dirty="0" smtClean="0">
                    <a:solidFill>
                      <a:srgbClr val="002060"/>
                    </a:solidFill>
                  </a:rPr>
                  <a:t>= </a:t>
                </a:r>
                <a14:m>
                  <m:oMath xmlns:m="http://schemas.openxmlformats.org/officeDocument/2006/math">
                    <m:f>
                      <m:fPr>
                        <m:ctrlPr>
                          <a:rPr lang="en-US" sz="2400" b="1" i="1" dirty="0" smtClean="0">
                            <a:solidFill>
                              <a:srgbClr val="002060"/>
                            </a:solidFill>
                            <a:latin typeface="Cambria Math" panose="02040503050406030204" pitchFamily="18" charset="0"/>
                          </a:rPr>
                        </m:ctrlPr>
                      </m:fPr>
                      <m:num>
                        <m:r>
                          <a:rPr lang="en-US" sz="2400" b="1" i="1" dirty="0" smtClean="0">
                            <a:solidFill>
                              <a:srgbClr val="002060"/>
                            </a:solidFill>
                            <a:latin typeface="Cambria Math" panose="02040503050406030204" pitchFamily="18" charset="0"/>
                          </a:rPr>
                          <m:t>𝟏</m:t>
                        </m:r>
                      </m:num>
                      <m:den>
                        <m:r>
                          <a:rPr lang="en-US" sz="2400" b="1" i="1" dirty="0" smtClean="0">
                            <a:solidFill>
                              <a:srgbClr val="002060"/>
                            </a:solidFill>
                            <a:latin typeface="Cambria Math" panose="02040503050406030204" pitchFamily="18" charset="0"/>
                          </a:rPr>
                          <m:t>𝟑</m:t>
                        </m:r>
                      </m:den>
                    </m:f>
                  </m:oMath>
                </a14:m>
                <a:endParaRPr lang="vi-VN" sz="2400" b="1" dirty="0">
                  <a:solidFill>
                    <a:srgbClr val="002060"/>
                  </a:solidFill>
                </a:endParaRPr>
              </a:p>
            </p:txBody>
          </p:sp>
        </mc:Choice>
        <mc:Fallback>
          <p:sp>
            <p:nvSpPr>
              <p:cNvPr id="42" name="Rectangle 41"/>
              <p:cNvSpPr>
                <a:spLocks noRot="1" noChangeAspect="1" noMove="1" noResize="1" noEditPoints="1" noAdjustHandles="1" noChangeArrowheads="1" noChangeShapeType="1" noTextEdit="1"/>
              </p:cNvSpPr>
              <p:nvPr/>
            </p:nvSpPr>
            <p:spPr>
              <a:xfrm>
                <a:off x="5596700" y="3979177"/>
                <a:ext cx="542136" cy="625812"/>
              </a:xfrm>
              <a:prstGeom prst="rect">
                <a:avLst/>
              </a:prstGeom>
              <a:blipFill>
                <a:blip r:embed="rId15"/>
                <a:stretch>
                  <a:fillRect l="-16854" b="-980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4" name="Rectangle 43"/>
              <p:cNvSpPr/>
              <p:nvPr/>
            </p:nvSpPr>
            <p:spPr>
              <a:xfrm>
                <a:off x="2713693" y="4681424"/>
                <a:ext cx="1962397" cy="400110"/>
              </a:xfrm>
              <a:prstGeom prst="rect">
                <a:avLst/>
              </a:prstGeom>
            </p:spPr>
            <p:txBody>
              <a:bodyPr wrap="none">
                <a:spAutoFit/>
              </a:bodyPr>
              <a:lstStyle/>
              <a:p>
                <a:r>
                  <a:rPr lang="en-US" sz="2000" b="1" dirty="0" smtClean="0">
                    <a:solidFill>
                      <a:srgbClr val="7030A0"/>
                    </a:solidFill>
                  </a:rPr>
                  <a:t>=&gt;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7030A0"/>
                    </a:solidFill>
                  </a:rPr>
                  <a:t> = 3.</a:t>
                </a:r>
                <a:r>
                  <a:rPr lang="en-US" altLang="vi-VN" sz="2000" b="1" dirty="0">
                    <a:solidFill>
                      <a:srgbClr val="7030A0"/>
                    </a:solidFill>
                  </a:rPr>
                  <a: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7030A0"/>
                    </a:solidFill>
                  </a:rPr>
                  <a:t> </a:t>
                </a:r>
                <a:endParaRPr lang="vi-VN" sz="2000" b="1" dirty="0">
                  <a:solidFill>
                    <a:srgbClr val="7030A0"/>
                  </a:solidFill>
                </a:endParaRPr>
              </a:p>
            </p:txBody>
          </p:sp>
        </mc:Choice>
        <mc:Fallback>
          <p:sp>
            <p:nvSpPr>
              <p:cNvPr id="44" name="Rectangle 43"/>
              <p:cNvSpPr>
                <a:spLocks noRot="1" noChangeAspect="1" noMove="1" noResize="1" noEditPoints="1" noAdjustHandles="1" noChangeArrowheads="1" noChangeShapeType="1" noTextEdit="1"/>
              </p:cNvSpPr>
              <p:nvPr/>
            </p:nvSpPr>
            <p:spPr>
              <a:xfrm>
                <a:off x="2713693" y="4681424"/>
                <a:ext cx="1962397" cy="400110"/>
              </a:xfrm>
              <a:prstGeom prst="rect">
                <a:avLst/>
              </a:prstGeom>
              <a:blipFill>
                <a:blip r:embed="rId16"/>
                <a:stretch>
                  <a:fillRect l="-3106" t="-9091" b="-25758"/>
                </a:stretch>
              </a:blipFill>
            </p:spPr>
            <p:txBody>
              <a:bodyPr/>
              <a:lstStyle/>
              <a:p>
                <a:r>
                  <a:rPr lang="vi-VN">
                    <a:noFill/>
                  </a:rPr>
                  <a:t> </a:t>
                </a:r>
              </a:p>
            </p:txBody>
          </p:sp>
        </mc:Fallback>
      </mc:AlternateContent>
      <p:cxnSp>
        <p:nvCxnSpPr>
          <p:cNvPr id="45" name="Straight Connector 44"/>
          <p:cNvCxnSpPr/>
          <p:nvPr/>
        </p:nvCxnSpPr>
        <p:spPr>
          <a:xfrm flipH="1">
            <a:off x="7020911" y="2624762"/>
            <a:ext cx="17894" cy="4246600"/>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35" name="Rectangle 34"/>
              <p:cNvSpPr/>
              <p:nvPr/>
            </p:nvSpPr>
            <p:spPr>
              <a:xfrm>
                <a:off x="2438095" y="6043267"/>
                <a:ext cx="1062446" cy="580800"/>
              </a:xfrm>
              <a:prstGeom prst="rect">
                <a:avLst/>
              </a:prstGeom>
            </p:spPr>
            <p:txBody>
              <a:bodyPr wrap="squar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vi-VN" sz="2000" b="1" i="1" smtClean="0">
                            <a:solidFill>
                              <a:srgbClr val="002060"/>
                            </a:solidFill>
                            <a:latin typeface="Cambria Math" panose="02040503050406030204" pitchFamily="18" charset="0"/>
                            <a:cs typeface="Times New Roman" panose="02020603050405020304" pitchFamily="18" charset="0"/>
                          </a:rPr>
                        </m:ctrlPr>
                      </m:fPr>
                      <m:num>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r>
                          <m:rPr>
                            <m:nor/>
                          </m:rPr>
                          <a:rPr lang="vi-VN" sz="2000" dirty="0"/>
                          <m:t> </m:t>
                        </m:r>
                      </m:num>
                      <m:den>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r>
                          <m:rPr>
                            <m:nor/>
                          </m:rPr>
                          <a:rPr lang="vi-VN" sz="2000" dirty="0"/>
                          <m:t> </m:t>
                        </m:r>
                      </m:den>
                    </m:f>
                  </m:oMath>
                </a14:m>
                <a:endParaRPr lang="vi-VN" sz="2000" dirty="0"/>
              </a:p>
            </p:txBody>
          </p:sp>
        </mc:Choice>
        <mc:Fallback>
          <p:sp>
            <p:nvSpPr>
              <p:cNvPr id="35" name="Rectangle 34"/>
              <p:cNvSpPr>
                <a:spLocks noRot="1" noChangeAspect="1" noMove="1" noResize="1" noEditPoints="1" noAdjustHandles="1" noChangeArrowheads="1" noChangeShapeType="1" noTextEdit="1"/>
              </p:cNvSpPr>
              <p:nvPr/>
            </p:nvSpPr>
            <p:spPr>
              <a:xfrm>
                <a:off x="2438095" y="6043267"/>
                <a:ext cx="1062446" cy="580800"/>
              </a:xfrm>
              <a:prstGeom prst="rect">
                <a:avLst/>
              </a:prstGeom>
              <a:blipFill>
                <a:blip r:embed="rId17"/>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0" name="Rectangle 39"/>
              <p:cNvSpPr/>
              <p:nvPr/>
            </p:nvSpPr>
            <p:spPr>
              <a:xfrm>
                <a:off x="4133007" y="6066559"/>
                <a:ext cx="932779" cy="591059"/>
              </a:xfrm>
              <a:prstGeom prst="rect">
                <a:avLst/>
              </a:prstGeom>
            </p:spPr>
            <p:txBody>
              <a:bodyPr wrap="squar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𝒏𝒕</m:t>
                            </m:r>
                          </m:sub>
                        </m:sSub>
                      </m:num>
                      <m:den>
                        <m:sSub>
                          <m:sSubPr>
                            <m:ctrlPr>
                              <a:rPr lang="en-US" altLang="vi-VN" sz="2000" b="1" i="1" dirty="0" smtClean="0">
                                <a:solidFill>
                                  <a:srgbClr val="002060"/>
                                </a:solidFill>
                                <a:latin typeface="Cambria Math" panose="02040503050406030204" pitchFamily="18" charset="0"/>
                                <a:cs typeface="Times New Roman" panose="02020603050405020304" pitchFamily="18" charset="0"/>
                              </a:rPr>
                            </m:ctrlPr>
                          </m:sSubPr>
                          <m:e>
                            <m:r>
                              <a:rPr lang="en-US" altLang="vi-VN" sz="2000" b="1" i="1" dirty="0" smtClean="0">
                                <a:solidFill>
                                  <a:srgbClr val="002060"/>
                                </a:solidFill>
                                <a:latin typeface="Cambria Math" panose="02040503050406030204" pitchFamily="18" charset="0"/>
                                <a:cs typeface="Times New Roman" panose="02020603050405020304" pitchFamily="18" charset="0"/>
                              </a:rPr>
                              <m:t>𝑹</m:t>
                            </m:r>
                          </m:e>
                          <m:sub>
                            <m:r>
                              <m:rPr>
                                <m:nor/>
                              </m:rPr>
                              <a:rPr lang="en-US" altLang="en-US" sz="2000"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m:t>//</m:t>
                            </m:r>
                          </m:sub>
                        </m:sSub>
                      </m:den>
                    </m:f>
                  </m:oMath>
                </a14:m>
                <a:endParaRPr lang="vi-VN" sz="2000" dirty="0"/>
              </a:p>
            </p:txBody>
          </p:sp>
        </mc:Choice>
        <mc:Fallback>
          <p:sp>
            <p:nvSpPr>
              <p:cNvPr id="40" name="Rectangle 39"/>
              <p:cNvSpPr>
                <a:spLocks noRot="1" noChangeAspect="1" noMove="1" noResize="1" noEditPoints="1" noAdjustHandles="1" noChangeArrowheads="1" noChangeShapeType="1" noTextEdit="1"/>
              </p:cNvSpPr>
              <p:nvPr/>
            </p:nvSpPr>
            <p:spPr>
              <a:xfrm>
                <a:off x="4133007" y="6066559"/>
                <a:ext cx="932779" cy="591059"/>
              </a:xfrm>
              <a:prstGeom prst="rect">
                <a:avLst/>
              </a:prstGeom>
              <a:blipFill>
                <a:blip r:embed="rId18"/>
                <a:stretch>
                  <a:fillRect l="-7190" b="-51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3128344" y="6024571"/>
                <a:ext cx="1147137" cy="638573"/>
              </a:xfrm>
              <a:prstGeom prst="rect">
                <a:avLst/>
              </a:prstGeom>
            </p:spPr>
            <p:txBody>
              <a:bodyPr wrap="square">
                <a:spAutoFit/>
              </a:bodyPr>
              <a:lstStyle/>
              <a:p>
                <a:r>
                  <a:rPr lang="en-US" altLang="vi-VN" sz="2000" b="1" dirty="0" smtClean="0">
                    <a:solidFill>
                      <a:srgbClr val="002060"/>
                    </a:solidFill>
                    <a:cs typeface="Times New Roman" panose="02020603050405020304" pitchFamily="18" charset="0"/>
                  </a:rPr>
                  <a:t>= </a:t>
                </a:r>
                <a14:m>
                  <m:oMath xmlns:m="http://schemas.openxmlformats.org/officeDocument/2006/math">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p>
                          <m:sSupPr>
                            <m:ctrlPr>
                              <a:rPr lang="en-US" altLang="vi-VN" sz="2000" b="1" i="1" dirty="0">
                                <a:solidFill>
                                  <a:srgbClr val="002060"/>
                                </a:solidFill>
                                <a:latin typeface="Cambria Math" panose="02040503050406030204" pitchFamily="18" charset="0"/>
                                <a:cs typeface="Times New Roman" panose="02020603050405020304" pitchFamily="18" charset="0"/>
                              </a:rPr>
                            </m:ctrlPr>
                          </m:sSupPr>
                          <m:e>
                            <m:r>
                              <a:rPr lang="en-US" altLang="vi-VN" sz="2000" b="1" i="1" dirty="0">
                                <a:solidFill>
                                  <a:srgbClr val="002060"/>
                                </a:solidFill>
                                <a:latin typeface="Cambria Math" panose="02040503050406030204" pitchFamily="18" charset="0"/>
                                <a:cs typeface="Times New Roman" panose="02020603050405020304" pitchFamily="18" charset="0"/>
                              </a:rPr>
                              <m:t>𝑼</m:t>
                            </m:r>
                          </m:e>
                          <m:sup>
                            <m:r>
                              <a:rPr lang="en-US" altLang="vi-VN" sz="2000" b="1" i="1" dirty="0">
                                <a:solidFill>
                                  <a:srgbClr val="002060"/>
                                </a:solidFill>
                                <a:latin typeface="Cambria Math" panose="02040503050406030204" pitchFamily="18" charset="0"/>
                                <a:cs typeface="Times New Roman" panose="02020603050405020304" pitchFamily="18" charset="0"/>
                              </a:rPr>
                              <m:t>𝟐</m:t>
                            </m:r>
                          </m:sup>
                        </m:sSup>
                      </m:num>
                      <m:den>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m:rPr>
                                <m:nor/>
                              </m:rPr>
                              <a:rPr lang="en-US" altLang="en-US" sz="2000"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m:t>//</m:t>
                            </m:r>
                          </m:sub>
                        </m:sSub>
                      </m:den>
                    </m:f>
                  </m:oMath>
                </a14:m>
                <a:r>
                  <a:rPr lang="en-US" altLang="vi-VN" sz="2000" b="1" dirty="0" smtClean="0">
                    <a:solidFill>
                      <a:srgbClr val="002060"/>
                    </a:solidFill>
                    <a:cs typeface="Times New Roman" panose="02020603050405020304" pitchFamily="18" charset="0"/>
                  </a:rPr>
                  <a:t> </a:t>
                </a:r>
                <a:r>
                  <a:rPr lang="en-US" sz="2000" dirty="0" smtClean="0"/>
                  <a:t>: </a:t>
                </a:r>
                <a14:m>
                  <m:oMath xmlns:m="http://schemas.openxmlformats.org/officeDocument/2006/math">
                    <m:f>
                      <m:fPr>
                        <m:ctrlPr>
                          <a:rPr lang="en-US" altLang="vi-VN" sz="2000" b="1" i="1" dirty="0">
                            <a:solidFill>
                              <a:srgbClr val="002060"/>
                            </a:solidFill>
                            <a:latin typeface="Cambria Math" panose="02040503050406030204" pitchFamily="18" charset="0"/>
                            <a:cs typeface="Times New Roman" panose="02020603050405020304" pitchFamily="18" charset="0"/>
                          </a:rPr>
                        </m:ctrlPr>
                      </m:fPr>
                      <m:num>
                        <m:sSup>
                          <m:sSupPr>
                            <m:ctrlPr>
                              <a:rPr lang="en-US" altLang="vi-VN" sz="2000" b="1" i="1" dirty="0">
                                <a:solidFill>
                                  <a:srgbClr val="002060"/>
                                </a:solidFill>
                                <a:latin typeface="Cambria Math" panose="02040503050406030204" pitchFamily="18" charset="0"/>
                                <a:cs typeface="Times New Roman" panose="02020603050405020304" pitchFamily="18" charset="0"/>
                              </a:rPr>
                            </m:ctrlPr>
                          </m:sSupPr>
                          <m:e>
                            <m:r>
                              <a:rPr lang="en-US" altLang="vi-VN" sz="2000" b="1" i="1" dirty="0">
                                <a:solidFill>
                                  <a:srgbClr val="002060"/>
                                </a:solidFill>
                                <a:latin typeface="Cambria Math" panose="02040503050406030204" pitchFamily="18" charset="0"/>
                                <a:cs typeface="Times New Roman" panose="02020603050405020304" pitchFamily="18" charset="0"/>
                              </a:rPr>
                              <m:t>𝑼</m:t>
                            </m:r>
                          </m:e>
                          <m:sup>
                            <m:r>
                              <a:rPr lang="en-US" altLang="vi-VN" sz="2000" b="1" i="1" dirty="0">
                                <a:solidFill>
                                  <a:srgbClr val="002060"/>
                                </a:solidFill>
                                <a:latin typeface="Cambria Math" panose="02040503050406030204" pitchFamily="18" charset="0"/>
                                <a:cs typeface="Times New Roman" panose="02020603050405020304" pitchFamily="18" charset="0"/>
                              </a:rPr>
                              <m:t>𝟐</m:t>
                            </m:r>
                          </m:sup>
                        </m:sSup>
                      </m:num>
                      <m:den>
                        <m:sSub>
                          <m:sSubPr>
                            <m:ctrlPr>
                              <a:rPr lang="en-US" altLang="vi-VN" sz="2000" b="1" i="1" dirty="0">
                                <a:solidFill>
                                  <a:srgbClr val="002060"/>
                                </a:solidFill>
                                <a:latin typeface="Cambria Math" panose="02040503050406030204" pitchFamily="18" charset="0"/>
                                <a:cs typeface="Times New Roman" panose="02020603050405020304" pitchFamily="18" charset="0"/>
                              </a:rPr>
                            </m:ctrlPr>
                          </m:sSubPr>
                          <m:e>
                            <m:r>
                              <a:rPr lang="en-US" altLang="vi-VN" sz="2000" b="1" i="1" dirty="0">
                                <a:solidFill>
                                  <a:srgbClr val="002060"/>
                                </a:solidFill>
                                <a:latin typeface="Cambria Math" panose="02040503050406030204" pitchFamily="18" charset="0"/>
                                <a:cs typeface="Times New Roman" panose="02020603050405020304" pitchFamily="18" charset="0"/>
                              </a:rPr>
                              <m:t>𝑹</m:t>
                            </m:r>
                          </m:e>
                          <m:sub>
                            <m:r>
                              <a:rPr lang="en-US" altLang="vi-VN" sz="2000" b="1" i="1" dirty="0">
                                <a:solidFill>
                                  <a:srgbClr val="002060"/>
                                </a:solidFill>
                                <a:latin typeface="Cambria Math" panose="02040503050406030204" pitchFamily="18" charset="0"/>
                                <a:cs typeface="Times New Roman" panose="02020603050405020304" pitchFamily="18" charset="0"/>
                              </a:rPr>
                              <m:t>𝒏𝒕</m:t>
                            </m:r>
                          </m:sub>
                        </m:sSub>
                      </m:den>
                    </m:f>
                  </m:oMath>
                </a14:m>
                <a:endParaRPr lang="vi-VN" sz="2000" dirty="0"/>
              </a:p>
            </p:txBody>
          </p:sp>
        </mc:Choice>
        <mc:Fallback>
          <p:sp>
            <p:nvSpPr>
              <p:cNvPr id="16" name="Rectangle 15"/>
              <p:cNvSpPr>
                <a:spLocks noRot="1" noChangeAspect="1" noMove="1" noResize="1" noEditPoints="1" noAdjustHandles="1" noChangeArrowheads="1" noChangeShapeType="1" noTextEdit="1"/>
              </p:cNvSpPr>
              <p:nvPr/>
            </p:nvSpPr>
            <p:spPr>
              <a:xfrm>
                <a:off x="3128344" y="6024571"/>
                <a:ext cx="1147137" cy="638573"/>
              </a:xfrm>
              <a:prstGeom prst="rect">
                <a:avLst/>
              </a:prstGeom>
              <a:blipFill>
                <a:blip r:embed="rId19"/>
                <a:stretch>
                  <a:fillRect l="-5319" b="-476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6" name="Rectangle 45"/>
              <p:cNvSpPr/>
              <p:nvPr/>
            </p:nvSpPr>
            <p:spPr>
              <a:xfrm>
                <a:off x="4821960" y="6084672"/>
                <a:ext cx="665692" cy="554832"/>
              </a:xfrm>
              <a:prstGeom prst="rect">
                <a:avLst/>
              </a:prstGeom>
            </p:spPr>
            <p:txBody>
              <a:bodyPr wrap="squar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vi-VN" sz="2000" b="1" i="1" smtClean="0">
                            <a:solidFill>
                              <a:srgbClr val="002060"/>
                            </a:solidFill>
                            <a:latin typeface="Cambria Math" panose="02040503050406030204" pitchFamily="18" charset="0"/>
                            <a:cs typeface="Times New Roman" panose="02020603050405020304" pitchFamily="18" charset="0"/>
                          </a:rPr>
                        </m:ctrlPr>
                      </m:fPr>
                      <m:num>
                        <m:r>
                          <a:rPr lang="en-US" altLang="vi-VN" sz="2000" b="1" i="1" smtClean="0">
                            <a:solidFill>
                              <a:srgbClr val="002060"/>
                            </a:solidFill>
                            <a:latin typeface="Cambria Math" panose="02040503050406030204" pitchFamily="18" charset="0"/>
                            <a:cs typeface="Times New Roman" panose="02020603050405020304" pitchFamily="18" charset="0"/>
                          </a:rPr>
                          <m:t>𝟒𝟖</m:t>
                        </m:r>
                      </m:num>
                      <m:den>
                        <m:r>
                          <a:rPr lang="en-US" altLang="vi-VN" sz="2000" b="1" i="1" smtClean="0">
                            <a:solidFill>
                              <a:srgbClr val="002060"/>
                            </a:solidFill>
                            <a:latin typeface="Cambria Math" panose="02040503050406030204" pitchFamily="18" charset="0"/>
                            <a:cs typeface="Times New Roman" panose="02020603050405020304" pitchFamily="18" charset="0"/>
                          </a:rPr>
                          <m:t>𝟗</m:t>
                        </m:r>
                      </m:den>
                    </m:f>
                  </m:oMath>
                </a14:m>
                <a:endParaRPr lang="vi-VN" sz="2000" dirty="0"/>
              </a:p>
            </p:txBody>
          </p:sp>
        </mc:Choice>
        <mc:Fallback>
          <p:sp>
            <p:nvSpPr>
              <p:cNvPr id="46" name="Rectangle 45"/>
              <p:cNvSpPr>
                <a:spLocks noRot="1" noChangeAspect="1" noMove="1" noResize="1" noEditPoints="1" noAdjustHandles="1" noChangeArrowheads="1" noChangeShapeType="1" noTextEdit="1"/>
              </p:cNvSpPr>
              <p:nvPr/>
            </p:nvSpPr>
            <p:spPr>
              <a:xfrm>
                <a:off x="4821960" y="6084672"/>
                <a:ext cx="665692" cy="554832"/>
              </a:xfrm>
              <a:prstGeom prst="rect">
                <a:avLst/>
              </a:prstGeom>
              <a:blipFill>
                <a:blip r:embed="rId20"/>
                <a:stretch>
                  <a:fillRect l="-9174" b="-329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8" name="Rectangle 47"/>
              <p:cNvSpPr/>
              <p:nvPr/>
            </p:nvSpPr>
            <p:spPr>
              <a:xfrm>
                <a:off x="5330184" y="6066558"/>
                <a:ext cx="1896935" cy="536942"/>
              </a:xfrm>
              <a:prstGeom prst="rect">
                <a:avLst/>
              </a:prstGeom>
            </p:spPr>
            <p:txBody>
              <a:bodyPr wrap="square">
                <a:spAutoFit/>
              </a:bodyPr>
              <a:lstStyle/>
              <a:p>
                <a:r>
                  <a:rPr lang="en-US" sz="2000" b="1" dirty="0" smtClean="0">
                    <a:solidFill>
                      <a:srgbClr val="7030A0"/>
                    </a:solidFill>
                  </a:rPr>
                  <a:t>=&gt;</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baseline="-25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smtClean="0">
                    <a:solidFill>
                      <a:srgbClr val="7030A0"/>
                    </a:solidFill>
                  </a:rPr>
                  <a:t>= </a:t>
                </a:r>
                <a14:m>
                  <m:oMath xmlns:m="http://schemas.openxmlformats.org/officeDocument/2006/math">
                    <m:f>
                      <m:fPr>
                        <m:ctrlPr>
                          <a:rPr lang="en-US" altLang="vi-VN" sz="2000" b="1" i="1">
                            <a:solidFill>
                              <a:srgbClr val="7030A0"/>
                            </a:solidFill>
                            <a:latin typeface="Cambria Math" panose="02040503050406030204" pitchFamily="18" charset="0"/>
                            <a:cs typeface="Times New Roman" panose="02020603050405020304" pitchFamily="18" charset="0"/>
                          </a:rPr>
                        </m:ctrlPr>
                      </m:fPr>
                      <m:num>
                        <m:r>
                          <a:rPr lang="en-US" altLang="vi-VN" sz="2000" b="1" i="1" smtClean="0">
                            <a:solidFill>
                              <a:srgbClr val="7030A0"/>
                            </a:solidFill>
                            <a:latin typeface="Cambria Math" panose="02040503050406030204" pitchFamily="18" charset="0"/>
                            <a:cs typeface="Times New Roman" panose="02020603050405020304" pitchFamily="18" charset="0"/>
                          </a:rPr>
                          <m:t>𝟏𝟔</m:t>
                        </m:r>
                      </m:num>
                      <m:den>
                        <m:r>
                          <a:rPr lang="en-US" altLang="vi-VN" sz="2000" b="1" i="1" smtClean="0">
                            <a:solidFill>
                              <a:srgbClr val="7030A0"/>
                            </a:solidFill>
                            <a:latin typeface="Cambria Math" panose="02040503050406030204" pitchFamily="18" charset="0"/>
                            <a:cs typeface="Times New Roman" panose="02020603050405020304" pitchFamily="18" charset="0"/>
                          </a:rPr>
                          <m:t>𝟑</m:t>
                        </m:r>
                      </m:den>
                    </m:f>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7030A0"/>
                    </a:solidFill>
                  </a:rPr>
                  <a:t> </a:t>
                </a:r>
                <a:endParaRPr lang="vi-VN" sz="2000" b="1" dirty="0">
                  <a:solidFill>
                    <a:srgbClr val="7030A0"/>
                  </a:solidFill>
                </a:endParaRPr>
              </a:p>
            </p:txBody>
          </p:sp>
        </mc:Choice>
        <mc:Fallback>
          <p:sp>
            <p:nvSpPr>
              <p:cNvPr id="48" name="Rectangle 47"/>
              <p:cNvSpPr>
                <a:spLocks noRot="1" noChangeAspect="1" noMove="1" noResize="1" noEditPoints="1" noAdjustHandles="1" noChangeArrowheads="1" noChangeShapeType="1" noTextEdit="1"/>
              </p:cNvSpPr>
              <p:nvPr/>
            </p:nvSpPr>
            <p:spPr>
              <a:xfrm>
                <a:off x="5330184" y="6066558"/>
                <a:ext cx="1896935" cy="536942"/>
              </a:xfrm>
              <a:prstGeom prst="rect">
                <a:avLst/>
              </a:prstGeom>
              <a:blipFill>
                <a:blip r:embed="rId21"/>
                <a:stretch>
                  <a:fillRect l="-3205" b="-7955"/>
                </a:stretch>
              </a:blipFill>
            </p:spPr>
            <p:txBody>
              <a:bodyPr/>
              <a:lstStyle/>
              <a:p>
                <a:r>
                  <a:rPr lang="vi-VN">
                    <a:noFill/>
                  </a:rPr>
                  <a:t> </a:t>
                </a:r>
              </a:p>
            </p:txBody>
          </p:sp>
        </mc:Fallback>
      </mc:AlternateContent>
      <p:sp>
        <p:nvSpPr>
          <p:cNvPr id="49" name="Rectangle 48"/>
          <p:cNvSpPr/>
          <p:nvPr/>
        </p:nvSpPr>
        <p:spPr>
          <a:xfrm>
            <a:off x="7129985" y="2627684"/>
            <a:ext cx="1454122" cy="400110"/>
          </a:xfrm>
          <a:prstGeom prst="rect">
            <a:avLst/>
          </a:prstGeom>
        </p:spPr>
        <p:txBody>
          <a:bodyPr wrap="squar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b/ ta có:    </a:t>
            </a:r>
            <a:endParaRPr lang="vi-VN" sz="2000" dirty="0"/>
          </a:p>
        </p:txBody>
      </p:sp>
      <mc:AlternateContent xmlns:mc="http://schemas.openxmlformats.org/markup-compatibility/2006">
        <mc:Choice xmlns:a14="http://schemas.microsoft.com/office/drawing/2010/main" Requires="a14">
          <p:sp>
            <p:nvSpPr>
              <p:cNvPr id="50" name="Rectangle 49"/>
              <p:cNvSpPr/>
              <p:nvPr/>
            </p:nvSpPr>
            <p:spPr>
              <a:xfrm>
                <a:off x="7177282" y="5642808"/>
                <a:ext cx="875911" cy="667170"/>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f>
                        <m:fPr>
                          <m:ctrlPr>
                            <a:rPr lang="en-US" altLang="vi-VN" sz="2000" b="1" i="1" smtClean="0">
                              <a:solidFill>
                                <a:srgbClr val="002060"/>
                              </a:solidFill>
                              <a:latin typeface="Cambria Math" panose="02040503050406030204" pitchFamily="18" charset="0"/>
                              <a:cs typeface="Times New Roman" panose="02020603050405020304" pitchFamily="18" charset="0"/>
                            </a:rPr>
                          </m:ctrlPr>
                        </m:fPr>
                        <m:num>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r>
                            <m:rPr>
                              <m:nor/>
                            </m:rPr>
                            <a:rPr lang="vi-VN" sz="2000" dirty="0"/>
                            <m:t> </m:t>
                          </m:r>
                        </m:num>
                        <m:den>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den>
                      </m:f>
                    </m:oMath>
                  </m:oMathPara>
                </a14:m>
                <a:endParaRPr lang="vi-VN" sz="2000" dirty="0"/>
              </a:p>
            </p:txBody>
          </p:sp>
        </mc:Choice>
        <mc:Fallback>
          <p:sp>
            <p:nvSpPr>
              <p:cNvPr id="50" name="Rectangle 49"/>
              <p:cNvSpPr>
                <a:spLocks noRot="1" noChangeAspect="1" noMove="1" noResize="1" noEditPoints="1" noAdjustHandles="1" noChangeArrowheads="1" noChangeShapeType="1" noTextEdit="1"/>
              </p:cNvSpPr>
              <p:nvPr/>
            </p:nvSpPr>
            <p:spPr>
              <a:xfrm>
                <a:off x="7177282" y="5642808"/>
                <a:ext cx="875911" cy="667170"/>
              </a:xfrm>
              <a:prstGeom prst="rect">
                <a:avLst/>
              </a:prstGeom>
              <a:blipFill>
                <a:blip r:embed="rId22"/>
                <a:stretch>
                  <a:fillRect b="-91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1" name="Rectangle 50"/>
              <p:cNvSpPr/>
              <p:nvPr/>
            </p:nvSpPr>
            <p:spPr>
              <a:xfrm>
                <a:off x="8053003" y="2663270"/>
                <a:ext cx="2062143" cy="400110"/>
              </a:xfrm>
              <a:prstGeom prst="rect">
                <a:avLst/>
              </a:prstGeom>
            </p:spPr>
            <p:txBody>
              <a:bodyPr wrap="square">
                <a:spAutoFit/>
              </a:bodyPr>
              <a:lstStyle/>
              <a:p>
                <a14:m>
                  <m:oMath xmlns:m="http://schemas.openxmlformats.org/officeDocument/2006/math">
                    <m:r>
                      <m:rPr>
                        <m:nor/>
                      </m:rPr>
                      <a:rPr lang="en-US" altLang="vi-VN" sz="2000" b="1" dirty="0" smtClean="0">
                        <a:solidFill>
                          <a:srgbClr val="002060"/>
                        </a:solidFill>
                        <a:latin typeface="VNI-Script" pitchFamily="2" charset="0"/>
                      </a:rPr>
                      <m:t>P</m:t>
                    </m:r>
                    <m:r>
                      <m:rPr>
                        <m:nor/>
                      </m:rPr>
                      <a:rPr lang="en-US" altLang="vi-VN" sz="2000" b="1" dirty="0" smtClean="0">
                        <a:solidFill>
                          <a:srgbClr val="002060"/>
                        </a:solidFill>
                        <a:latin typeface="VNI-Script" pitchFamily="2" charset="0"/>
                      </a:rPr>
                      <m:t> </m:t>
                    </m:r>
                    <m:r>
                      <m:rPr>
                        <m:nor/>
                      </m:rP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a:t>
                </a:r>
                <a:r>
                  <a:rPr lang="en-US" sz="2000" b="1" dirty="0" smtClean="0">
                    <a:solidFill>
                      <a:srgbClr val="002060"/>
                    </a:solidFill>
                  </a:rPr>
                  <a:t>+</a:t>
                </a:r>
                <a14:m>
                  <m:oMath xmlns:m="http://schemas.openxmlformats.org/officeDocument/2006/math">
                    <m:r>
                      <a:rPr lang="en-US" altLang="vi-VN" sz="2000" b="1" i="0" dirty="0" smtClean="0">
                        <a:solidFill>
                          <a:srgbClr val="002060"/>
                        </a:solidFill>
                        <a:latin typeface="Cambria Math" panose="02040503050406030204" pitchFamily="18" charset="0"/>
                      </a:rPr>
                      <m:t> </m:t>
                    </m:r>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smtClean="0">
                    <a:solidFill>
                      <a:srgbClr val="002060"/>
                    </a:solidFill>
                  </a:rPr>
                  <a:t> = </a:t>
                </a:r>
                <a14:m>
                  <m:oMath xmlns:m="http://schemas.openxmlformats.org/officeDocument/2006/math">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smtClean="0">
                    <a:solidFill>
                      <a:srgbClr val="002060"/>
                    </a:solidFill>
                  </a:rPr>
                  <a:t> </a:t>
                </a:r>
                <a:endParaRPr lang="vi-VN" sz="2000" b="1" dirty="0">
                  <a:solidFill>
                    <a:srgbClr val="002060"/>
                  </a:solidFill>
                </a:endParaRPr>
              </a:p>
            </p:txBody>
          </p:sp>
        </mc:Choice>
        <mc:Fallback>
          <p:sp>
            <p:nvSpPr>
              <p:cNvPr id="51" name="Rectangle 50"/>
              <p:cNvSpPr>
                <a:spLocks noRot="1" noChangeAspect="1" noMove="1" noResize="1" noEditPoints="1" noAdjustHandles="1" noChangeArrowheads="1" noChangeShapeType="1" noTextEdit="1"/>
              </p:cNvSpPr>
              <p:nvPr/>
            </p:nvSpPr>
            <p:spPr>
              <a:xfrm>
                <a:off x="8053003" y="2663270"/>
                <a:ext cx="2062143" cy="400110"/>
              </a:xfrm>
              <a:prstGeom prst="rect">
                <a:avLst/>
              </a:prstGeom>
              <a:blipFill>
                <a:blip r:embed="rId23"/>
                <a:stretch>
                  <a:fillRect t="-9091" b="-2575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2" name="Rectangle 51"/>
              <p:cNvSpPr/>
              <p:nvPr/>
            </p:nvSpPr>
            <p:spPr>
              <a:xfrm>
                <a:off x="8047210" y="3096752"/>
                <a:ext cx="1633781" cy="400110"/>
              </a:xfrm>
              <a:prstGeom prst="rect">
                <a:avLst/>
              </a:prstGeom>
            </p:spPr>
            <p:txBody>
              <a:bodyPr wrap="none">
                <a:spAutoFit/>
              </a:bodyPr>
              <a:lstStyle/>
              <a:p>
                <a14:m>
                  <m:oMath xmlns:m="http://schemas.openxmlformats.org/officeDocument/2006/math">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 3.</a:t>
                </a:r>
                <a:r>
                  <a:rPr lang="en-US" altLang="vi-VN" sz="2000" b="1" dirty="0">
                    <a:solidFill>
                      <a:srgbClr val="002060"/>
                    </a:solidFill>
                  </a:rPr>
                  <a:t> </a:t>
                </a:r>
                <a14:m>
                  <m:oMath xmlns:m="http://schemas.openxmlformats.org/officeDocument/2006/math">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a:t>
                </a:r>
                <a:endParaRPr lang="vi-VN" sz="2000" b="1" dirty="0">
                  <a:solidFill>
                    <a:srgbClr val="002060"/>
                  </a:solidFill>
                </a:endParaRPr>
              </a:p>
            </p:txBody>
          </p:sp>
        </mc:Choice>
        <mc:Fallback>
          <p:sp>
            <p:nvSpPr>
              <p:cNvPr id="52" name="Rectangle 51"/>
              <p:cNvSpPr>
                <a:spLocks noRot="1" noChangeAspect="1" noMove="1" noResize="1" noEditPoints="1" noAdjustHandles="1" noChangeArrowheads="1" noChangeShapeType="1" noTextEdit="1"/>
              </p:cNvSpPr>
              <p:nvPr/>
            </p:nvSpPr>
            <p:spPr>
              <a:xfrm>
                <a:off x="8047210" y="3096752"/>
                <a:ext cx="1633781" cy="400110"/>
              </a:xfrm>
              <a:prstGeom prst="rect">
                <a:avLst/>
              </a:prstGeom>
              <a:blipFill>
                <a:blip r:embed="rId24"/>
                <a:stretch>
                  <a:fillRect t="-9091" b="-25758"/>
                </a:stretch>
              </a:blipFill>
            </p:spPr>
            <p:txBody>
              <a:bodyPr/>
              <a:lstStyle/>
              <a:p>
                <a:r>
                  <a:rPr lang="vi-VN">
                    <a:noFill/>
                  </a:rPr>
                  <a:t> </a:t>
                </a:r>
              </a:p>
            </p:txBody>
          </p:sp>
        </mc:Fallback>
      </mc:AlternateContent>
      <p:sp>
        <p:nvSpPr>
          <p:cNvPr id="27" name="Right Brace 26"/>
          <p:cNvSpPr/>
          <p:nvPr/>
        </p:nvSpPr>
        <p:spPr>
          <a:xfrm>
            <a:off x="9907967" y="2584820"/>
            <a:ext cx="188382" cy="892993"/>
          </a:xfrm>
          <a:prstGeom prst="rightBrace">
            <a:avLst>
              <a:gd name="adj1" fmla="val 47611"/>
              <a:gd name="adj2" fmla="val 48540"/>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p>
        </p:txBody>
      </p:sp>
      <mc:AlternateContent xmlns:mc="http://schemas.openxmlformats.org/markup-compatibility/2006">
        <mc:Choice xmlns:a14="http://schemas.microsoft.com/office/drawing/2010/main" Requires="a14">
          <p:sp>
            <p:nvSpPr>
              <p:cNvPr id="53" name="Rectangle 52"/>
              <p:cNvSpPr/>
              <p:nvPr/>
            </p:nvSpPr>
            <p:spPr>
              <a:xfrm>
                <a:off x="9979673" y="2525140"/>
                <a:ext cx="1812804" cy="535468"/>
              </a:xfrm>
              <a:prstGeom prst="rect">
                <a:avLst/>
              </a:prstGeom>
            </p:spPr>
            <p:txBody>
              <a:bodyPr wrap="none">
                <a:spAutoFit/>
              </a:bodyPr>
              <a:lstStyle/>
              <a:p>
                <a14:m>
                  <m:oMath xmlns:m="http://schemas.openxmlformats.org/officeDocument/2006/math">
                    <m:r>
                      <m:rPr>
                        <m:nor/>
                      </m:rPr>
                      <a:rPr lang="en-US" altLang="vi-VN" sz="2000" b="1" dirty="0">
                        <a:solidFill>
                          <a:srgbClr val="002060"/>
                        </a:solidFill>
                        <a:latin typeface="Cambria Math" panose="02040503050406030204" pitchFamily="18" charset="0"/>
                        <a:cs typeface="Times New Roman" panose="02020603050405020304" pitchFamily="18" charset="0"/>
                      </a:rPr>
                      <m:t>=</m:t>
                    </m:r>
                    <m:r>
                      <m:rPr>
                        <m:nor/>
                      </m:rPr>
                      <a:rPr lang="en-US" altLang="vi-VN" sz="2000" b="1" i="0" dirty="0" smtClean="0">
                        <a:solidFill>
                          <a:srgbClr val="002060"/>
                        </a:solidFill>
                        <a:latin typeface="Cambria Math" panose="02040503050406030204" pitchFamily="18" charset="0"/>
                        <a:cs typeface="Times New Roman" panose="02020603050405020304" pitchFamily="18" charset="0"/>
                      </a:rPr>
                      <m:t>&gt; </m:t>
                    </m:r>
                    <m:r>
                      <m:rPr>
                        <m:nor/>
                      </m:rPr>
                      <a:rPr lang="en-US" altLang="vi-VN" sz="2000" b="1" dirty="0" smtClean="0">
                        <a:solidFill>
                          <a:srgbClr val="002060"/>
                        </a:solidFill>
                        <a:latin typeface="VNI-Script" pitchFamily="2" charset="0"/>
                      </a:rPr>
                      <m:t>P</m:t>
                    </m:r>
                    <m:r>
                      <m:rPr>
                        <m:nor/>
                      </m:rPr>
                      <a:rPr lang="en-US" altLang="vi-VN" sz="2000" b="1" dirty="0" smtClean="0">
                        <a:solidFill>
                          <a:srgbClr val="002060"/>
                        </a:solidFill>
                        <a:latin typeface="VNI-Script" pitchFamily="2" charset="0"/>
                      </a:rPr>
                      <m:t> </m:t>
                    </m:r>
                    <m:r>
                      <m:rPr>
                        <m:nor/>
                      </m:rP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smtClean="0">
                            <a:solidFill>
                              <a:srgbClr val="002060"/>
                            </a:solidFill>
                            <a:latin typeface="Cambria Math" panose="02040503050406030204" pitchFamily="18" charset="0"/>
                            <a:cs typeface="Times New Roman" panose="02020603050405020304" pitchFamily="18" charset="0"/>
                          </a:rPr>
                          <m:t>𝟑</m:t>
                        </m:r>
                      </m:num>
                      <m:den>
                        <m:r>
                          <a:rPr lang="en-US" altLang="vi-VN" sz="2000" b="1" i="1" smtClean="0">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a:t>
                </a:r>
                <a:endParaRPr lang="vi-VN" sz="2000" b="1" dirty="0">
                  <a:solidFill>
                    <a:srgbClr val="002060"/>
                  </a:solidFill>
                </a:endParaRPr>
              </a:p>
            </p:txBody>
          </p:sp>
        </mc:Choice>
        <mc:Fallback>
          <p:sp>
            <p:nvSpPr>
              <p:cNvPr id="53" name="Rectangle 52"/>
              <p:cNvSpPr>
                <a:spLocks noRot="1" noChangeAspect="1" noMove="1" noResize="1" noEditPoints="1" noAdjustHandles="1" noChangeArrowheads="1" noChangeShapeType="1" noTextEdit="1"/>
              </p:cNvSpPr>
              <p:nvPr/>
            </p:nvSpPr>
            <p:spPr>
              <a:xfrm>
                <a:off x="9979673" y="2525140"/>
                <a:ext cx="1812804" cy="535468"/>
              </a:xfrm>
              <a:prstGeom prst="rect">
                <a:avLst/>
              </a:prstGeom>
              <a:blipFill>
                <a:blip r:embed="rId25"/>
                <a:stretch>
                  <a:fillRect b="-79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4" name="Rectangle 53"/>
              <p:cNvSpPr/>
              <p:nvPr/>
            </p:nvSpPr>
            <p:spPr>
              <a:xfrm>
                <a:off x="10435347" y="3019134"/>
                <a:ext cx="1379993" cy="535468"/>
              </a:xfrm>
              <a:prstGeom prst="rect">
                <a:avLst/>
              </a:prstGeom>
            </p:spPr>
            <p:txBody>
              <a:bodyPr wrap="none">
                <a:spAutoFit/>
              </a:bodyPr>
              <a:lstStyle/>
              <a:p>
                <a14:m>
                  <m:oMath xmlns:m="http://schemas.openxmlformats.org/officeDocument/2006/math">
                    <m:r>
                      <m:rPr>
                        <m:nor/>
                      </m:rPr>
                      <a:rPr lang="en-US" altLang="vi-VN" sz="2000" b="1" dirty="0" smtClean="0">
                        <a:solidFill>
                          <a:srgbClr val="002060"/>
                        </a:solidFill>
                        <a:latin typeface="VNI-Script" pitchFamily="2" charset="0"/>
                      </a:rPr>
                      <m:t>P</m:t>
                    </m:r>
                    <m:r>
                      <m:rPr>
                        <m:nor/>
                      </m:rPr>
                      <a:rPr lang="en-US" altLang="vi-VN" sz="2000" b="1" dirty="0" smtClean="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smtClean="0">
                            <a:solidFill>
                              <a:srgbClr val="002060"/>
                            </a:solidFill>
                            <a:latin typeface="Cambria Math" panose="02040503050406030204" pitchFamily="18" charset="0"/>
                            <a:cs typeface="Times New Roman" panose="02020603050405020304" pitchFamily="18" charset="0"/>
                          </a:rPr>
                          <m:t>𝟏</m:t>
                        </m:r>
                      </m:num>
                      <m:den>
                        <m:r>
                          <a:rPr lang="en-US" altLang="vi-VN" sz="2000" b="1" i="1" smtClean="0">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a:t>
                </a:r>
                <a:endParaRPr lang="vi-VN" sz="2000" b="1" dirty="0">
                  <a:solidFill>
                    <a:srgbClr val="002060"/>
                  </a:solidFill>
                </a:endParaRPr>
              </a:p>
            </p:txBody>
          </p:sp>
        </mc:Choice>
        <mc:Fallback>
          <p:sp>
            <p:nvSpPr>
              <p:cNvPr id="54" name="Rectangle 53"/>
              <p:cNvSpPr>
                <a:spLocks noRot="1" noChangeAspect="1" noMove="1" noResize="1" noEditPoints="1" noAdjustHandles="1" noChangeArrowheads="1" noChangeShapeType="1" noTextEdit="1"/>
              </p:cNvSpPr>
              <p:nvPr/>
            </p:nvSpPr>
            <p:spPr>
              <a:xfrm>
                <a:off x="10435347" y="3019134"/>
                <a:ext cx="1379993" cy="535468"/>
              </a:xfrm>
              <a:prstGeom prst="rect">
                <a:avLst/>
              </a:prstGeom>
              <a:blipFill>
                <a:blip r:embed="rId26"/>
                <a:stretch>
                  <a:fillRect b="-79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5" name="Rectangle 54"/>
              <p:cNvSpPr/>
              <p:nvPr/>
            </p:nvSpPr>
            <p:spPr>
              <a:xfrm>
                <a:off x="8084641" y="3509000"/>
                <a:ext cx="2062143" cy="400110"/>
              </a:xfrm>
              <a:prstGeom prst="rect">
                <a:avLst/>
              </a:prstGeom>
            </p:spPr>
            <p:txBody>
              <a:bodyPr wrap="square">
                <a:spAutoFit/>
              </a:bodyPr>
              <a:lstStyle/>
              <a:p>
                <a14:m>
                  <m:oMath xmlns:m="http://schemas.openxmlformats.org/officeDocument/2006/math">
                    <m:r>
                      <m:rPr>
                        <m:nor/>
                      </m:rPr>
                      <a:rPr lang="en-US" altLang="vi-VN" sz="2000" b="1" dirty="0" smtClean="0">
                        <a:solidFill>
                          <a:srgbClr val="002060"/>
                        </a:solidFill>
                        <a:latin typeface="VNI-Script" pitchFamily="2" charset="0"/>
                      </a:rPr>
                      <m:t>P</m:t>
                    </m:r>
                    <m:r>
                      <m:rPr>
                        <m:nor/>
                      </m:rPr>
                      <a:rPr lang="en-US" altLang="vi-VN" sz="2000" b="1" dirty="0" smtClean="0">
                        <a:solidFill>
                          <a:srgbClr val="002060"/>
                        </a:solidFill>
                        <a:latin typeface="VNI-Script" pitchFamily="2" charset="0"/>
                      </a:rPr>
                      <m:t> </m:t>
                    </m:r>
                    <m:r>
                      <m:rPr>
                        <m:nor/>
                      </m:rP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r>
                  <a:rPr lang="en-US" sz="2000" b="1" dirty="0" smtClean="0">
                    <a:solidFill>
                      <a:srgbClr val="002060"/>
                    </a:solidFill>
                  </a:rPr>
                  <a:t>+</a:t>
                </a:r>
                <a14:m>
                  <m:oMath xmlns:m="http://schemas.openxmlformats.org/officeDocument/2006/math">
                    <m:r>
                      <a:rPr lang="en-US" altLang="vi-VN" sz="2000" b="1" i="0" dirty="0" smtClean="0">
                        <a:solidFill>
                          <a:srgbClr val="002060"/>
                        </a:solidFill>
                        <a:latin typeface="Cambria Math" panose="02040503050406030204" pitchFamily="18" charset="0"/>
                      </a:rPr>
                      <m:t> </m:t>
                    </m:r>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smtClean="0">
                    <a:solidFill>
                      <a:srgbClr val="002060"/>
                    </a:solidFill>
                  </a:rPr>
                  <a:t> = </a:t>
                </a:r>
                <a14:m>
                  <m:oMath xmlns:m="http://schemas.openxmlformats.org/officeDocument/2006/math">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smtClean="0">
                    <a:solidFill>
                      <a:srgbClr val="002060"/>
                    </a:solidFill>
                  </a:rPr>
                  <a:t> </a:t>
                </a:r>
                <a:endParaRPr lang="vi-VN" sz="2000" b="1" dirty="0">
                  <a:solidFill>
                    <a:srgbClr val="002060"/>
                  </a:solidFill>
                </a:endParaRPr>
              </a:p>
            </p:txBody>
          </p:sp>
        </mc:Choice>
        <mc:Fallback>
          <p:sp>
            <p:nvSpPr>
              <p:cNvPr id="55" name="Rectangle 54"/>
              <p:cNvSpPr>
                <a:spLocks noRot="1" noChangeAspect="1" noMove="1" noResize="1" noEditPoints="1" noAdjustHandles="1" noChangeArrowheads="1" noChangeShapeType="1" noTextEdit="1"/>
              </p:cNvSpPr>
              <p:nvPr/>
            </p:nvSpPr>
            <p:spPr>
              <a:xfrm>
                <a:off x="8084641" y="3509000"/>
                <a:ext cx="2062143" cy="400110"/>
              </a:xfrm>
              <a:prstGeom prst="rect">
                <a:avLst/>
              </a:prstGeom>
              <a:blipFill>
                <a:blip r:embed="rId27"/>
                <a:stretch>
                  <a:fillRect t="-9231" b="-2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6" name="Rectangle 55"/>
              <p:cNvSpPr/>
              <p:nvPr/>
            </p:nvSpPr>
            <p:spPr>
              <a:xfrm>
                <a:off x="8150562" y="4119536"/>
                <a:ext cx="1653017" cy="400110"/>
              </a:xfrm>
              <a:prstGeom prst="rect">
                <a:avLst/>
              </a:prstGeom>
            </p:spPr>
            <p:txBody>
              <a:bodyPr wrap="none">
                <a:spAutoFit/>
              </a:bodyPr>
              <a:lstStyle/>
              <a:p>
                <a14:m>
                  <m:oMath xmlns:m="http://schemas.openxmlformats.org/officeDocument/2006/math">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 3.</a:t>
                </a:r>
                <a:r>
                  <a:rPr lang="en-US" altLang="vi-VN" sz="2000" b="1" dirty="0">
                    <a:solidFill>
                      <a:srgbClr val="002060"/>
                    </a:solidFill>
                  </a:rPr>
                  <a:t> </a:t>
                </a:r>
                <a14:m>
                  <m:oMath xmlns:m="http://schemas.openxmlformats.org/officeDocument/2006/math">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endParaRPr lang="vi-VN" sz="2000" b="1" dirty="0">
                  <a:solidFill>
                    <a:srgbClr val="002060"/>
                  </a:solidFill>
                </a:endParaRPr>
              </a:p>
            </p:txBody>
          </p:sp>
        </mc:Choice>
        <mc:Fallback>
          <p:sp>
            <p:nvSpPr>
              <p:cNvPr id="56" name="Rectangle 55"/>
              <p:cNvSpPr>
                <a:spLocks noRot="1" noChangeAspect="1" noMove="1" noResize="1" noEditPoints="1" noAdjustHandles="1" noChangeArrowheads="1" noChangeShapeType="1" noTextEdit="1"/>
              </p:cNvSpPr>
              <p:nvPr/>
            </p:nvSpPr>
            <p:spPr>
              <a:xfrm>
                <a:off x="8150562" y="4119536"/>
                <a:ext cx="1653017" cy="400110"/>
              </a:xfrm>
              <a:prstGeom prst="rect">
                <a:avLst/>
              </a:prstGeom>
              <a:blipFill>
                <a:blip r:embed="rId28"/>
                <a:stretch>
                  <a:fillRect t="-9231" b="-27692"/>
                </a:stretch>
              </a:blipFill>
            </p:spPr>
            <p:txBody>
              <a:bodyPr/>
              <a:lstStyle/>
              <a:p>
                <a:r>
                  <a:rPr lang="vi-VN">
                    <a:noFill/>
                  </a:rPr>
                  <a:t> </a:t>
                </a:r>
              </a:p>
            </p:txBody>
          </p:sp>
        </mc:Fallback>
      </mc:AlternateContent>
      <p:sp>
        <p:nvSpPr>
          <p:cNvPr id="57" name="Right Brace 56"/>
          <p:cNvSpPr/>
          <p:nvPr/>
        </p:nvSpPr>
        <p:spPr>
          <a:xfrm>
            <a:off x="9979673" y="3626653"/>
            <a:ext cx="167111" cy="892993"/>
          </a:xfrm>
          <a:prstGeom prst="rightBrace">
            <a:avLst>
              <a:gd name="adj1" fmla="val 47611"/>
              <a:gd name="adj2" fmla="val 48540"/>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p>
        </p:txBody>
      </p:sp>
      <mc:AlternateContent xmlns:mc="http://schemas.openxmlformats.org/markup-compatibility/2006">
        <mc:Choice xmlns:a14="http://schemas.microsoft.com/office/drawing/2010/main" Requires="a14">
          <p:sp>
            <p:nvSpPr>
              <p:cNvPr id="58" name="Rectangle 57"/>
              <p:cNvSpPr/>
              <p:nvPr/>
            </p:nvSpPr>
            <p:spPr>
              <a:xfrm>
                <a:off x="10083025" y="3533410"/>
                <a:ext cx="1832040" cy="535468"/>
              </a:xfrm>
              <a:prstGeom prst="rect">
                <a:avLst/>
              </a:prstGeom>
            </p:spPr>
            <p:txBody>
              <a:bodyPr wrap="none">
                <a:spAutoFit/>
              </a:bodyPr>
              <a:lstStyle/>
              <a:p>
                <a14:m>
                  <m:oMath xmlns:m="http://schemas.openxmlformats.org/officeDocument/2006/math">
                    <m:r>
                      <m:rPr>
                        <m:nor/>
                      </m:rPr>
                      <a:rPr lang="en-US" altLang="vi-VN" sz="2000" b="1" dirty="0" smtClean="0">
                        <a:solidFill>
                          <a:srgbClr val="002060"/>
                        </a:solidFill>
                        <a:latin typeface="Cambria Math" panose="02040503050406030204" pitchFamily="18" charset="0"/>
                        <a:cs typeface="Times New Roman" panose="02020603050405020304" pitchFamily="18" charset="0"/>
                      </a:rPr>
                      <m:t>=</m:t>
                    </m:r>
                    <m:r>
                      <m:rPr>
                        <m:nor/>
                      </m:rPr>
                      <a:rPr lang="en-US" altLang="vi-VN" sz="2000" b="1" i="0" dirty="0" smtClean="0">
                        <a:solidFill>
                          <a:srgbClr val="002060"/>
                        </a:solidFill>
                        <a:latin typeface="Cambria Math" panose="02040503050406030204" pitchFamily="18" charset="0"/>
                        <a:cs typeface="Times New Roman" panose="02020603050405020304" pitchFamily="18" charset="0"/>
                      </a:rPr>
                      <m:t>&gt; </m:t>
                    </m:r>
                    <m:r>
                      <m:rPr>
                        <m:nor/>
                      </m:rPr>
                      <a:rPr lang="en-US" altLang="vi-VN" sz="2000" b="1" dirty="0" smtClean="0">
                        <a:solidFill>
                          <a:srgbClr val="002060"/>
                        </a:solidFill>
                        <a:latin typeface="VNI-Script" pitchFamily="2" charset="0"/>
                      </a:rPr>
                      <m:t>P</m:t>
                    </m:r>
                    <m:r>
                      <m:rPr>
                        <m:nor/>
                      </m:rPr>
                      <a:rPr lang="en-US" altLang="vi-VN" sz="2000" b="1" dirty="0" smtClean="0">
                        <a:solidFill>
                          <a:srgbClr val="002060"/>
                        </a:solidFill>
                        <a:latin typeface="VNI-Script" pitchFamily="2" charset="0"/>
                      </a:rPr>
                      <m:t> </m:t>
                    </m:r>
                    <m:r>
                      <m:rPr>
                        <m:nor/>
                      </m:rPr>
                      <a:rPr lang="en-US"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smtClean="0">
                            <a:solidFill>
                              <a:srgbClr val="002060"/>
                            </a:solidFill>
                            <a:latin typeface="Cambria Math" panose="02040503050406030204" pitchFamily="18" charset="0"/>
                            <a:cs typeface="Times New Roman" panose="02020603050405020304" pitchFamily="18" charset="0"/>
                          </a:rPr>
                          <m:t>𝟏</m:t>
                        </m:r>
                      </m:num>
                      <m:den>
                        <m:r>
                          <a:rPr lang="en-US" altLang="vi-VN" sz="2000" b="1" i="1" smtClean="0">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endParaRPr lang="vi-VN" sz="2000" b="1" dirty="0">
                  <a:solidFill>
                    <a:srgbClr val="002060"/>
                  </a:solidFill>
                </a:endParaRPr>
              </a:p>
            </p:txBody>
          </p:sp>
        </mc:Choice>
        <mc:Fallback>
          <p:sp>
            <p:nvSpPr>
              <p:cNvPr id="58" name="Rectangle 57"/>
              <p:cNvSpPr>
                <a:spLocks noRot="1" noChangeAspect="1" noMove="1" noResize="1" noEditPoints="1" noAdjustHandles="1" noChangeArrowheads="1" noChangeShapeType="1" noTextEdit="1"/>
              </p:cNvSpPr>
              <p:nvPr/>
            </p:nvSpPr>
            <p:spPr>
              <a:xfrm>
                <a:off x="10083025" y="3533410"/>
                <a:ext cx="1832040" cy="535468"/>
              </a:xfrm>
              <a:prstGeom prst="rect">
                <a:avLst/>
              </a:prstGeom>
              <a:blipFill>
                <a:blip r:embed="rId29"/>
                <a:stretch>
                  <a:fillRect b="-919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9" name="Rectangle 58"/>
              <p:cNvSpPr/>
              <p:nvPr/>
            </p:nvSpPr>
            <p:spPr>
              <a:xfrm>
                <a:off x="10515836" y="4047686"/>
                <a:ext cx="1399229" cy="535468"/>
              </a:xfrm>
              <a:prstGeom prst="rect">
                <a:avLst/>
              </a:prstGeom>
            </p:spPr>
            <p:txBody>
              <a:bodyPr wrap="none">
                <a:spAutoFit/>
              </a:bodyPr>
              <a:lstStyle/>
              <a:p>
                <a14:m>
                  <m:oMath xmlns:m="http://schemas.openxmlformats.org/officeDocument/2006/math">
                    <m:r>
                      <m:rPr>
                        <m:nor/>
                      </m:rPr>
                      <a:rPr lang="en-US" altLang="vi-VN" sz="2000" b="1" dirty="0" smtClean="0">
                        <a:solidFill>
                          <a:srgbClr val="002060"/>
                        </a:solidFill>
                        <a:latin typeface="VNI-Script" pitchFamily="2" charset="0"/>
                      </a:rPr>
                      <m:t>P</m:t>
                    </m:r>
                    <m:r>
                      <m:rPr>
                        <m:nor/>
                      </m:rPr>
                      <a:rPr lang="en-US" altLang="vi-VN" sz="2000" b="1" dirty="0" smtClean="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smtClean="0">
                            <a:solidFill>
                              <a:srgbClr val="002060"/>
                            </a:solidFill>
                            <a:latin typeface="Cambria Math" panose="02040503050406030204" pitchFamily="18" charset="0"/>
                            <a:cs typeface="Times New Roman" panose="02020603050405020304" pitchFamily="18" charset="0"/>
                          </a:rPr>
                          <m:t>𝟑</m:t>
                        </m:r>
                      </m:num>
                      <m:den>
                        <m:r>
                          <a:rPr lang="en-US" altLang="vi-VN" sz="2000" b="1" i="1" smtClean="0">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i="0"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endParaRPr lang="vi-VN" sz="2000" b="1" dirty="0">
                  <a:solidFill>
                    <a:srgbClr val="002060"/>
                  </a:solidFill>
                </a:endParaRPr>
              </a:p>
            </p:txBody>
          </p:sp>
        </mc:Choice>
        <mc:Fallback>
          <p:sp>
            <p:nvSpPr>
              <p:cNvPr id="59" name="Rectangle 58"/>
              <p:cNvSpPr>
                <a:spLocks noRot="1" noChangeAspect="1" noMove="1" noResize="1" noEditPoints="1" noAdjustHandles="1" noChangeArrowheads="1" noChangeShapeType="1" noTextEdit="1"/>
              </p:cNvSpPr>
              <p:nvPr/>
            </p:nvSpPr>
            <p:spPr>
              <a:xfrm>
                <a:off x="10515836" y="4047686"/>
                <a:ext cx="1399229" cy="535468"/>
              </a:xfrm>
              <a:prstGeom prst="rect">
                <a:avLst/>
              </a:prstGeom>
              <a:blipFill>
                <a:blip r:embed="rId30"/>
                <a:stretch>
                  <a:fillRect b="-79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9" name="Rectangle 28"/>
              <p:cNvSpPr/>
              <p:nvPr/>
            </p:nvSpPr>
            <p:spPr>
              <a:xfrm>
                <a:off x="7264780" y="4562371"/>
                <a:ext cx="715260" cy="609654"/>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f>
                        <m:fPr>
                          <m:ctrlPr>
                            <a:rPr lang="en-US" altLang="vi-VN" b="1" i="1">
                              <a:solidFill>
                                <a:srgbClr val="002060"/>
                              </a:solidFill>
                              <a:latin typeface="Cambria Math" panose="02040503050406030204" pitchFamily="18" charset="0"/>
                              <a:cs typeface="Times New Roman" panose="02020603050405020304" pitchFamily="18" charset="0"/>
                            </a:rPr>
                          </m:ctrlPr>
                        </m:fPr>
                        <m:num>
                          <m:r>
                            <m:rPr>
                              <m:nor/>
                            </m:rPr>
                            <a:rPr lang="en-US" altLang="vi-VN" b="1" dirty="0">
                              <a:solidFill>
                                <a:srgbClr val="002060"/>
                              </a:solidFill>
                              <a:latin typeface="VNI-Script" pitchFamily="2" charset="0"/>
                            </a:rPr>
                            <m:t>P</m:t>
                          </m:r>
                          <m:r>
                            <m:rPr>
                              <m:nor/>
                            </m:rPr>
                            <a:rPr lang="en-US" altLang="vi-VN" b="1" dirty="0">
                              <a:solidFill>
                                <a:srgbClr val="002060"/>
                              </a:solidFill>
                              <a:latin typeface="VNI-Script" pitchFamily="2" charset="0"/>
                            </a:rPr>
                            <m:t> </m:t>
                          </m:r>
                          <m:r>
                            <m:rPr>
                              <m:nor/>
                            </m:rPr>
                            <a:rPr lang="en-US"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r>
                            <m:rPr>
                              <m:nor/>
                            </m:rPr>
                            <a:rPr lang="vi-VN" dirty="0"/>
                            <m:t> </m:t>
                          </m:r>
                        </m:num>
                        <m:den>
                          <m:r>
                            <m:rPr>
                              <m:nor/>
                            </m:rPr>
                            <a:rPr lang="en-US" altLang="vi-VN" b="1" dirty="0">
                              <a:solidFill>
                                <a:srgbClr val="002060"/>
                              </a:solidFill>
                              <a:latin typeface="VNI-Script" pitchFamily="2" charset="0"/>
                            </a:rPr>
                            <m:t>P</m:t>
                          </m:r>
                          <m:r>
                            <m:rPr>
                              <m:nor/>
                            </m:rPr>
                            <a:rPr lang="en-US" altLang="vi-VN" b="1" dirty="0">
                              <a:solidFill>
                                <a:srgbClr val="002060"/>
                              </a:solidFill>
                              <a:latin typeface="VNI-Script" pitchFamily="2" charset="0"/>
                            </a:rPr>
                            <m:t> </m:t>
                          </m:r>
                          <m:r>
                            <m:rPr>
                              <m:nor/>
                            </m:rPr>
                            <a:rPr lang="en-US" b="1" i="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b="1" i="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den>
                      </m:f>
                    </m:oMath>
                  </m:oMathPara>
                </a14:m>
                <a:endParaRPr lang="vi-VN" dirty="0"/>
              </a:p>
            </p:txBody>
          </p:sp>
        </mc:Choice>
        <mc:Fallback>
          <p:sp>
            <p:nvSpPr>
              <p:cNvPr id="29" name="Rectangle 28"/>
              <p:cNvSpPr>
                <a:spLocks noRot="1" noChangeAspect="1" noMove="1" noResize="1" noEditPoints="1" noAdjustHandles="1" noChangeArrowheads="1" noChangeShapeType="1" noTextEdit="1"/>
              </p:cNvSpPr>
              <p:nvPr/>
            </p:nvSpPr>
            <p:spPr>
              <a:xfrm>
                <a:off x="7264780" y="4562371"/>
                <a:ext cx="715260" cy="609654"/>
              </a:xfrm>
              <a:prstGeom prst="rect">
                <a:avLst/>
              </a:prstGeom>
              <a:blipFill>
                <a:blip r:embed="rId31"/>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0" name="Rectangle 29"/>
              <p:cNvSpPr/>
              <p:nvPr/>
            </p:nvSpPr>
            <p:spPr>
              <a:xfrm>
                <a:off x="7825521" y="4620478"/>
                <a:ext cx="1635961" cy="535468"/>
              </a:xfrm>
              <a:prstGeom prst="rect">
                <a:avLst/>
              </a:prstGeom>
            </p:spPr>
            <p:txBody>
              <a:bodyPr wrap="none">
                <a:spAutoFit/>
              </a:bodyPr>
              <a:lstStyle/>
              <a:p>
                <a:r>
                  <a:rPr lang="en-US" sz="2000" b="1" dirty="0" smtClean="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𝟑</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002060"/>
                    </a:solidFill>
                  </a:rPr>
                  <a:t> </a:t>
                </a:r>
                <a:r>
                  <a:rPr lang="en-US" sz="2000" b="1" dirty="0" smtClean="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𝟏</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endParaRPr lang="vi-VN" sz="2000" b="1" dirty="0">
                  <a:solidFill>
                    <a:srgbClr val="002060"/>
                  </a:solidFill>
                </a:endParaRPr>
              </a:p>
            </p:txBody>
          </p:sp>
        </mc:Choice>
        <mc:Fallback>
          <p:sp>
            <p:nvSpPr>
              <p:cNvPr id="30" name="Rectangle 29"/>
              <p:cNvSpPr>
                <a:spLocks noRot="1" noChangeAspect="1" noMove="1" noResize="1" noEditPoints="1" noAdjustHandles="1" noChangeArrowheads="1" noChangeShapeType="1" noTextEdit="1"/>
              </p:cNvSpPr>
              <p:nvPr/>
            </p:nvSpPr>
            <p:spPr>
              <a:xfrm>
                <a:off x="7825521" y="4620478"/>
                <a:ext cx="1635961" cy="535468"/>
              </a:xfrm>
              <a:prstGeom prst="rect">
                <a:avLst/>
              </a:prstGeom>
              <a:blipFill>
                <a:blip r:embed="rId32"/>
                <a:stretch>
                  <a:fillRect l="-4104" b="-79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0" name="Rectangle 59"/>
              <p:cNvSpPr/>
              <p:nvPr/>
            </p:nvSpPr>
            <p:spPr>
              <a:xfrm>
                <a:off x="9293220" y="4599464"/>
                <a:ext cx="1797352" cy="536942"/>
              </a:xfrm>
              <a:prstGeom prst="rect">
                <a:avLst/>
              </a:prstGeom>
            </p:spPr>
            <p:txBody>
              <a:bodyPr wrap="none">
                <a:spAutoFit/>
              </a:bodyPr>
              <a:lstStyle/>
              <a:p>
                <a:r>
                  <a:rPr lang="en-US" sz="2000" b="1" dirty="0">
                    <a:solidFill>
                      <a:srgbClr val="002060"/>
                    </a:solidFill>
                  </a:rPr>
                  <a:t>=</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𝟑</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𝟏𝟔</m:t>
                        </m:r>
                      </m:num>
                      <m:den>
                        <m:r>
                          <a:rPr lang="en-US" altLang="vi-VN" sz="2000" b="1" i="1">
                            <a:solidFill>
                              <a:srgbClr val="002060"/>
                            </a:solidFill>
                            <a:latin typeface="Cambria Math" panose="02040503050406030204" pitchFamily="18" charset="0"/>
                            <a:cs typeface="Times New Roman" panose="02020603050405020304" pitchFamily="18" charset="0"/>
                          </a:rPr>
                          <m:t>𝟑</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smtClean="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𝟏</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endParaRPr lang="vi-VN" sz="2000" b="1" dirty="0">
                  <a:solidFill>
                    <a:srgbClr val="002060"/>
                  </a:solidFill>
                </a:endParaRPr>
              </a:p>
            </p:txBody>
          </p:sp>
        </mc:Choice>
        <mc:Fallback>
          <p:sp>
            <p:nvSpPr>
              <p:cNvPr id="60" name="Rectangle 59"/>
              <p:cNvSpPr>
                <a:spLocks noRot="1" noChangeAspect="1" noMove="1" noResize="1" noEditPoints="1" noAdjustHandles="1" noChangeArrowheads="1" noChangeShapeType="1" noTextEdit="1"/>
              </p:cNvSpPr>
              <p:nvPr/>
            </p:nvSpPr>
            <p:spPr>
              <a:xfrm>
                <a:off x="9293220" y="4599464"/>
                <a:ext cx="1797352" cy="536942"/>
              </a:xfrm>
              <a:prstGeom prst="rect">
                <a:avLst/>
              </a:prstGeom>
              <a:blipFill>
                <a:blip r:embed="rId33"/>
                <a:stretch>
                  <a:fillRect l="-3390" b="-79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1" name="Rectangle 60"/>
              <p:cNvSpPr/>
              <p:nvPr/>
            </p:nvSpPr>
            <p:spPr>
              <a:xfrm>
                <a:off x="10989803" y="4604989"/>
                <a:ext cx="925262" cy="400110"/>
              </a:xfrm>
              <a:prstGeom prst="rect">
                <a:avLst/>
              </a:prstGeom>
            </p:spPr>
            <p:txBody>
              <a:bodyPr wrap="squar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a:t>
                </a:r>
                <a14:m>
                  <m:oMath xmlns:m="http://schemas.openxmlformats.org/officeDocument/2006/math">
                    <m:r>
                      <a:rPr lang="en-US" altLang="vi-VN" sz="2000" b="1" i="1" smtClean="0">
                        <a:solidFill>
                          <a:srgbClr val="002060"/>
                        </a:solidFill>
                        <a:latin typeface="Cambria Math" panose="02040503050406030204" pitchFamily="18" charset="0"/>
                        <a:cs typeface="Times New Roman" panose="02020603050405020304" pitchFamily="18" charset="0"/>
                      </a:rPr>
                      <m:t>𝟏𝟔</m:t>
                    </m:r>
                  </m:oMath>
                </a14:m>
                <a:endParaRPr lang="vi-VN" sz="2000" dirty="0"/>
              </a:p>
            </p:txBody>
          </p:sp>
        </mc:Choice>
        <mc:Fallback>
          <p:sp>
            <p:nvSpPr>
              <p:cNvPr id="61" name="Rectangle 60"/>
              <p:cNvSpPr>
                <a:spLocks noRot="1" noChangeAspect="1" noMove="1" noResize="1" noEditPoints="1" noAdjustHandles="1" noChangeArrowheads="1" noChangeShapeType="1" noTextEdit="1"/>
              </p:cNvSpPr>
              <p:nvPr/>
            </p:nvSpPr>
            <p:spPr>
              <a:xfrm>
                <a:off x="10989803" y="4604989"/>
                <a:ext cx="925262" cy="400110"/>
              </a:xfrm>
              <a:prstGeom prst="rect">
                <a:avLst/>
              </a:prstGeom>
              <a:blipFill>
                <a:blip r:embed="rId34"/>
                <a:stretch>
                  <a:fillRect l="-7237" t="-7576" b="-2575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2" name="Rectangle 61"/>
              <p:cNvSpPr/>
              <p:nvPr/>
            </p:nvSpPr>
            <p:spPr>
              <a:xfrm>
                <a:off x="7357686" y="5197535"/>
                <a:ext cx="2087431" cy="400110"/>
              </a:xfrm>
              <a:prstGeom prst="rect">
                <a:avLst/>
              </a:prstGeom>
            </p:spPr>
            <p:txBody>
              <a:bodyPr wrap="none">
                <a:spAutoFit/>
              </a:bodyPr>
              <a:lstStyle/>
              <a:p>
                <a:r>
                  <a:rPr lang="en-US" sz="2000" b="1" dirty="0" smtClean="0">
                    <a:solidFill>
                      <a:srgbClr val="7030A0"/>
                    </a:solidFill>
                  </a:rPr>
                  <a:t>=&gt;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7030A0"/>
                    </a:solidFill>
                  </a:rPr>
                  <a:t> = </a:t>
                </a:r>
                <a:r>
                  <a:rPr lang="en-US" sz="2000" b="1" dirty="0" smtClean="0">
                    <a:solidFill>
                      <a:srgbClr val="7030A0"/>
                    </a:solidFill>
                  </a:rPr>
                  <a:t>16.</a:t>
                </a:r>
                <a:r>
                  <a:rPr lang="en-US" altLang="vi-VN" sz="2000" b="1" dirty="0" smtClean="0">
                    <a:solidFill>
                      <a:srgbClr val="7030A0"/>
                    </a:solidFill>
                  </a:rPr>
                  <a: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1</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7030A0"/>
                    </a:solidFill>
                  </a:rPr>
                  <a:t> </a:t>
                </a:r>
                <a:endParaRPr lang="vi-VN" sz="2000" b="1" dirty="0">
                  <a:solidFill>
                    <a:srgbClr val="7030A0"/>
                  </a:solidFill>
                </a:endParaRPr>
              </a:p>
            </p:txBody>
          </p:sp>
        </mc:Choice>
        <mc:Fallback>
          <p:sp>
            <p:nvSpPr>
              <p:cNvPr id="62" name="Rectangle 61"/>
              <p:cNvSpPr>
                <a:spLocks noRot="1" noChangeAspect="1" noMove="1" noResize="1" noEditPoints="1" noAdjustHandles="1" noChangeArrowheads="1" noChangeShapeType="1" noTextEdit="1"/>
              </p:cNvSpPr>
              <p:nvPr/>
            </p:nvSpPr>
            <p:spPr>
              <a:xfrm>
                <a:off x="7357686" y="5197535"/>
                <a:ext cx="2087431" cy="400110"/>
              </a:xfrm>
              <a:prstGeom prst="rect">
                <a:avLst/>
              </a:prstGeom>
              <a:blipFill>
                <a:blip r:embed="rId35"/>
                <a:stretch>
                  <a:fillRect l="-3216" t="-9231" b="-2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1" name="Rectangle 30"/>
              <p:cNvSpPr/>
              <p:nvPr/>
            </p:nvSpPr>
            <p:spPr>
              <a:xfrm>
                <a:off x="7859877" y="5754617"/>
                <a:ext cx="1693669" cy="535468"/>
              </a:xfrm>
              <a:prstGeom prst="rect">
                <a:avLst/>
              </a:prstGeom>
            </p:spPr>
            <p:txBody>
              <a:bodyPr wrap="none">
                <a:spAutoFit/>
              </a:bodyPr>
              <a:lstStyle/>
              <a:p>
                <a:r>
                  <a:rPr lang="en-US" sz="2000" b="1" dirty="0">
                    <a:solidFill>
                      <a:srgbClr val="002060"/>
                    </a:solidFill>
                  </a:rPr>
                  <a:t>=</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𝟏</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smtClean="0">
                    <a:solidFill>
                      <a:srgbClr val="002060"/>
                    </a:solidFill>
                  </a:rPr>
                  <a:t> :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𝟑</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r>
                  <a:rPr lang="en-US" sz="2000" b="1" dirty="0" smtClean="0">
                    <a:solidFill>
                      <a:srgbClr val="002060"/>
                    </a:solidFill>
                  </a:rPr>
                  <a:t>  </a:t>
                </a:r>
                <a:endParaRPr lang="vi-VN" sz="2000" b="1" dirty="0">
                  <a:solidFill>
                    <a:srgbClr val="002060"/>
                  </a:solidFill>
                </a:endParaRPr>
              </a:p>
            </p:txBody>
          </p:sp>
        </mc:Choice>
        <mc:Fallback>
          <p:sp>
            <p:nvSpPr>
              <p:cNvPr id="31" name="Rectangle 30"/>
              <p:cNvSpPr>
                <a:spLocks noRot="1" noChangeAspect="1" noMove="1" noResize="1" noEditPoints="1" noAdjustHandles="1" noChangeArrowheads="1" noChangeShapeType="1" noTextEdit="1"/>
              </p:cNvSpPr>
              <p:nvPr/>
            </p:nvSpPr>
            <p:spPr>
              <a:xfrm>
                <a:off x="7859877" y="5754617"/>
                <a:ext cx="1693669" cy="535468"/>
              </a:xfrm>
              <a:prstGeom prst="rect">
                <a:avLst/>
              </a:prstGeom>
              <a:blipFill>
                <a:blip r:embed="rId36"/>
                <a:stretch>
                  <a:fillRect l="-3597" b="-79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3" name="Rectangle 62"/>
              <p:cNvSpPr/>
              <p:nvPr/>
            </p:nvSpPr>
            <p:spPr>
              <a:xfrm>
                <a:off x="9267214" y="5728733"/>
                <a:ext cx="1912768" cy="536942"/>
              </a:xfrm>
              <a:prstGeom prst="rect">
                <a:avLst/>
              </a:prstGeom>
            </p:spPr>
            <p:txBody>
              <a:bodyPr wrap="none">
                <a:spAutoFit/>
              </a:bodyPr>
              <a:lstStyle/>
              <a:p>
                <a:r>
                  <a:rPr lang="en-US" sz="2000" b="1" dirty="0">
                    <a:solidFill>
                      <a:srgbClr val="002060"/>
                    </a:solidFill>
                  </a:rPr>
                  <a:t>=</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𝟏</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𝟏𝟔</m:t>
                        </m:r>
                      </m:num>
                      <m:den>
                        <m:r>
                          <a:rPr lang="en-US" altLang="vi-VN" sz="2000" b="1" i="1">
                            <a:solidFill>
                              <a:srgbClr val="002060"/>
                            </a:solidFill>
                            <a:latin typeface="Cambria Math" panose="02040503050406030204" pitchFamily="18" charset="0"/>
                            <a:cs typeface="Times New Roman" panose="02020603050405020304" pitchFamily="18" charset="0"/>
                          </a:rPr>
                          <m:t>𝟑</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smtClean="0">
                    <a:solidFill>
                      <a:srgbClr val="002060"/>
                    </a:solidFill>
                  </a:rPr>
                  <a:t>: </a:t>
                </a:r>
                <a14:m>
                  <m:oMath xmlns:m="http://schemas.openxmlformats.org/officeDocument/2006/math">
                    <m:f>
                      <m:fPr>
                        <m:ctrlPr>
                          <a:rPr lang="en-US" altLang="vi-VN" sz="2000" b="1" i="1">
                            <a:solidFill>
                              <a:srgbClr val="002060"/>
                            </a:solidFill>
                            <a:latin typeface="Cambria Math" panose="02040503050406030204" pitchFamily="18" charset="0"/>
                            <a:cs typeface="Times New Roman" panose="02020603050405020304" pitchFamily="18" charset="0"/>
                          </a:rPr>
                        </m:ctrlPr>
                      </m:fPr>
                      <m:num>
                        <m:r>
                          <a:rPr lang="en-US" altLang="vi-VN" sz="2000" b="1" i="1">
                            <a:solidFill>
                              <a:srgbClr val="002060"/>
                            </a:solidFill>
                            <a:latin typeface="Cambria Math" panose="02040503050406030204" pitchFamily="18" charset="0"/>
                            <a:cs typeface="Times New Roman" panose="02020603050405020304" pitchFamily="18" charset="0"/>
                          </a:rPr>
                          <m:t>𝟑</m:t>
                        </m:r>
                      </m:num>
                      <m:den>
                        <m:r>
                          <a:rPr lang="en-US" altLang="vi-VN" sz="2000" b="1" i="1">
                            <a:solidFill>
                              <a:srgbClr val="002060"/>
                            </a:solidFill>
                            <a:latin typeface="Cambria Math" panose="02040503050406030204" pitchFamily="18" charset="0"/>
                            <a:cs typeface="Times New Roman" panose="02020603050405020304" pitchFamily="18" charset="0"/>
                          </a:rPr>
                          <m:t>𝟒</m:t>
                        </m:r>
                      </m:den>
                    </m:f>
                    <m:r>
                      <m:rPr>
                        <m:nor/>
                      </m:rPr>
                      <a:rPr lang="en-US" altLang="vi-VN" sz="2000" b="1" dirty="0">
                        <a:solidFill>
                          <a:srgbClr val="002060"/>
                        </a:solidFill>
                        <a:latin typeface="VNI-Script" pitchFamily="2" charset="0"/>
                      </a:rPr>
                      <m:t>P</m:t>
                    </m:r>
                    <m:r>
                      <m:rPr>
                        <m:nor/>
                      </m:rPr>
                      <a:rPr lang="en-US" altLang="vi-VN" sz="2000" b="1" dirty="0">
                        <a:solidFill>
                          <a:srgbClr val="002060"/>
                        </a:solidFill>
                        <a:latin typeface="VNI-Script" pitchFamily="2" charset="0"/>
                      </a:rPr>
                      <m:t> </m:t>
                    </m:r>
                    <m:r>
                      <m:rPr>
                        <m:nor/>
                      </m:rPr>
                      <a:rPr lang="en-US" sz="2000" b="1" baseline="-25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002060"/>
                    </a:solidFill>
                  </a:rPr>
                  <a:t> </a:t>
                </a:r>
                <a:r>
                  <a:rPr lang="en-US" sz="2000" b="1" dirty="0" smtClean="0">
                    <a:solidFill>
                      <a:srgbClr val="002060"/>
                    </a:solidFill>
                  </a:rPr>
                  <a:t>  </a:t>
                </a:r>
                <a:endParaRPr lang="vi-VN" sz="2000" b="1" dirty="0">
                  <a:solidFill>
                    <a:srgbClr val="002060"/>
                  </a:solidFill>
                </a:endParaRPr>
              </a:p>
            </p:txBody>
          </p:sp>
        </mc:Choice>
        <mc:Fallback>
          <p:sp>
            <p:nvSpPr>
              <p:cNvPr id="63" name="Rectangle 62"/>
              <p:cNvSpPr>
                <a:spLocks noRot="1" noChangeAspect="1" noMove="1" noResize="1" noEditPoints="1" noAdjustHandles="1" noChangeArrowheads="1" noChangeShapeType="1" noTextEdit="1"/>
              </p:cNvSpPr>
              <p:nvPr/>
            </p:nvSpPr>
            <p:spPr>
              <a:xfrm>
                <a:off x="9267214" y="5728733"/>
                <a:ext cx="1912768" cy="536942"/>
              </a:xfrm>
              <a:prstGeom prst="rect">
                <a:avLst/>
              </a:prstGeom>
              <a:blipFill>
                <a:blip r:embed="rId37"/>
                <a:stretch>
                  <a:fillRect l="-3185" b="-795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4" name="Rectangle 63"/>
              <p:cNvSpPr/>
              <p:nvPr/>
            </p:nvSpPr>
            <p:spPr>
              <a:xfrm>
                <a:off x="10922381" y="5701074"/>
                <a:ext cx="925262" cy="554832"/>
              </a:xfrm>
              <a:prstGeom prst="rect">
                <a:avLst/>
              </a:prstGeom>
            </p:spPr>
            <p:txBody>
              <a:bodyPr wrap="square">
                <a:spAutoFit/>
              </a:bodyPr>
              <a:lstStyle/>
              <a:p>
                <a:r>
                  <a:rPr lang="en-US" altLang="vi-VN" sz="2000" b="1" dirty="0" smtClean="0">
                    <a:solidFill>
                      <a:srgbClr val="002060"/>
                    </a:solidFill>
                    <a:latin typeface="Times New Roman" panose="02020603050405020304" pitchFamily="18" charset="0"/>
                    <a:cs typeface="Times New Roman" panose="02020603050405020304" pitchFamily="18" charset="0"/>
                  </a:rPr>
                  <a:t>=</a:t>
                </a:r>
                <a14:m>
                  <m:oMath xmlns:m="http://schemas.openxmlformats.org/officeDocument/2006/math">
                    <m:f>
                      <m:fPr>
                        <m:ctrlPr>
                          <a:rPr lang="en-US" altLang="vi-VN" sz="2000" b="1" i="1" smtClean="0">
                            <a:solidFill>
                              <a:srgbClr val="002060"/>
                            </a:solidFill>
                            <a:latin typeface="Cambria Math" panose="02040503050406030204" pitchFamily="18" charset="0"/>
                            <a:cs typeface="Times New Roman" panose="02020603050405020304" pitchFamily="18" charset="0"/>
                          </a:rPr>
                        </m:ctrlPr>
                      </m:fPr>
                      <m:num>
                        <m:r>
                          <a:rPr lang="en-US" altLang="vi-VN" sz="2000" b="1" i="1" smtClean="0">
                            <a:solidFill>
                              <a:srgbClr val="002060"/>
                            </a:solidFill>
                            <a:latin typeface="Cambria Math" panose="02040503050406030204" pitchFamily="18" charset="0"/>
                            <a:cs typeface="Times New Roman" panose="02020603050405020304" pitchFamily="18" charset="0"/>
                          </a:rPr>
                          <m:t>𝟏𝟔</m:t>
                        </m:r>
                      </m:num>
                      <m:den>
                        <m:r>
                          <a:rPr lang="en-US" altLang="vi-VN" sz="2000" b="1" i="1" smtClean="0">
                            <a:solidFill>
                              <a:srgbClr val="002060"/>
                            </a:solidFill>
                            <a:latin typeface="Cambria Math" panose="02040503050406030204" pitchFamily="18" charset="0"/>
                            <a:cs typeface="Times New Roman" panose="02020603050405020304" pitchFamily="18" charset="0"/>
                          </a:rPr>
                          <m:t>𝟗</m:t>
                        </m:r>
                      </m:den>
                    </m:f>
                  </m:oMath>
                </a14:m>
                <a:endParaRPr lang="vi-VN" sz="2000" dirty="0"/>
              </a:p>
            </p:txBody>
          </p:sp>
        </mc:Choice>
        <mc:Fallback>
          <p:sp>
            <p:nvSpPr>
              <p:cNvPr id="64" name="Rectangle 63"/>
              <p:cNvSpPr>
                <a:spLocks noRot="1" noChangeAspect="1" noMove="1" noResize="1" noEditPoints="1" noAdjustHandles="1" noChangeArrowheads="1" noChangeShapeType="1" noTextEdit="1"/>
              </p:cNvSpPr>
              <p:nvPr/>
            </p:nvSpPr>
            <p:spPr>
              <a:xfrm>
                <a:off x="10922381" y="5701074"/>
                <a:ext cx="925262" cy="554832"/>
              </a:xfrm>
              <a:prstGeom prst="rect">
                <a:avLst/>
              </a:prstGeom>
              <a:blipFill>
                <a:blip r:embed="rId38"/>
                <a:stretch>
                  <a:fillRect l="-7237" b="-329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5" name="Rectangle 64"/>
              <p:cNvSpPr/>
              <p:nvPr/>
            </p:nvSpPr>
            <p:spPr>
              <a:xfrm>
                <a:off x="7317574" y="6361914"/>
                <a:ext cx="2725857" cy="536942"/>
              </a:xfrm>
              <a:prstGeom prst="rect">
                <a:avLst/>
              </a:prstGeom>
            </p:spPr>
            <p:txBody>
              <a:bodyPr wrap="square">
                <a:spAutoFit/>
              </a:bodyPr>
              <a:lstStyle/>
              <a:p>
                <a:r>
                  <a:rPr lang="en-US" sz="2000" b="1" dirty="0" smtClean="0">
                    <a:solidFill>
                      <a:srgbClr val="7030A0"/>
                    </a:solidFill>
                  </a:rPr>
                  <a:t>=&gt;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s</m:t>
                    </m:r>
                  </m:oMath>
                </a14:m>
                <a:r>
                  <a:rPr lang="en-US" sz="2000" b="1" dirty="0">
                    <a:solidFill>
                      <a:srgbClr val="7030A0"/>
                    </a:solidFill>
                  </a:rPr>
                  <a:t> = </a:t>
                </a:r>
                <a14:m>
                  <m:oMath xmlns:m="http://schemas.openxmlformats.org/officeDocument/2006/math">
                    <m:f>
                      <m:fPr>
                        <m:ctrlPr>
                          <a:rPr lang="en-US" altLang="vi-VN" sz="2000" b="1" i="1">
                            <a:solidFill>
                              <a:srgbClr val="7030A0"/>
                            </a:solidFill>
                            <a:latin typeface="Cambria Math" panose="02040503050406030204" pitchFamily="18" charset="0"/>
                            <a:cs typeface="Times New Roman" panose="02020603050405020304" pitchFamily="18" charset="0"/>
                          </a:rPr>
                        </m:ctrlPr>
                      </m:fPr>
                      <m:num>
                        <m:r>
                          <a:rPr lang="en-US" altLang="vi-VN" sz="2000" b="1" i="1">
                            <a:solidFill>
                              <a:srgbClr val="7030A0"/>
                            </a:solidFill>
                            <a:latin typeface="Cambria Math" panose="02040503050406030204" pitchFamily="18" charset="0"/>
                            <a:cs typeface="Times New Roman" panose="02020603050405020304" pitchFamily="18" charset="0"/>
                          </a:rPr>
                          <m:t>𝟏𝟔</m:t>
                        </m:r>
                      </m:num>
                      <m:den>
                        <m:r>
                          <a:rPr lang="en-US" altLang="vi-VN" sz="2000" b="1" i="1">
                            <a:solidFill>
                              <a:srgbClr val="7030A0"/>
                            </a:solidFill>
                            <a:latin typeface="Cambria Math" panose="02040503050406030204" pitchFamily="18" charset="0"/>
                            <a:cs typeface="Times New Roman" panose="02020603050405020304" pitchFamily="18" charset="0"/>
                          </a:rPr>
                          <m:t>𝟗</m:t>
                        </m:r>
                      </m:den>
                    </m:f>
                  </m:oMath>
                </a14:m>
                <a:r>
                  <a:rPr lang="en-US" altLang="vi-VN" sz="2000" b="1" dirty="0" smtClean="0">
                    <a:solidFill>
                      <a:srgbClr val="7030A0"/>
                    </a:solidFill>
                  </a:rPr>
                  <a:t> </a:t>
                </a:r>
                <a14:m>
                  <m:oMath xmlns:m="http://schemas.openxmlformats.org/officeDocument/2006/math">
                    <m:r>
                      <m:rPr>
                        <m:nor/>
                      </m:rPr>
                      <a:rPr lang="en-US" altLang="vi-VN" sz="2000" b="1" dirty="0">
                        <a:solidFill>
                          <a:srgbClr val="7030A0"/>
                        </a:solidFill>
                        <a:latin typeface="VNI-Script" pitchFamily="2" charset="0"/>
                      </a:rPr>
                      <m:t>P</m:t>
                    </m:r>
                    <m:r>
                      <m:rPr>
                        <m:nor/>
                      </m:rPr>
                      <a:rPr lang="en-US" altLang="vi-VN" sz="2000" b="1" dirty="0">
                        <a:solidFill>
                          <a:srgbClr val="7030A0"/>
                        </a:solidFill>
                        <a:latin typeface="VNI-Script" pitchFamily="2" charset="0"/>
                      </a:rPr>
                      <m:t> </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2</m:t>
                    </m:r>
                    <m:r>
                      <m:rPr>
                        <m:nor/>
                      </m:rPr>
                      <a:rPr lang="en-US" sz="2000" b="1" i="0" baseline="-25000"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m:t>n</m:t>
                    </m:r>
                  </m:oMath>
                </a14:m>
                <a:r>
                  <a:rPr lang="en-US" sz="2000" b="1" dirty="0">
                    <a:solidFill>
                      <a:srgbClr val="7030A0"/>
                    </a:solidFill>
                  </a:rPr>
                  <a:t> </a:t>
                </a:r>
                <a:endParaRPr lang="vi-VN" sz="2000" b="1" dirty="0">
                  <a:solidFill>
                    <a:srgbClr val="7030A0"/>
                  </a:solidFill>
                </a:endParaRPr>
              </a:p>
            </p:txBody>
          </p:sp>
        </mc:Choice>
        <mc:Fallback>
          <p:sp>
            <p:nvSpPr>
              <p:cNvPr id="65" name="Rectangle 64"/>
              <p:cNvSpPr>
                <a:spLocks noRot="1" noChangeAspect="1" noMove="1" noResize="1" noEditPoints="1" noAdjustHandles="1" noChangeArrowheads="1" noChangeShapeType="1" noTextEdit="1"/>
              </p:cNvSpPr>
              <p:nvPr/>
            </p:nvSpPr>
            <p:spPr>
              <a:xfrm>
                <a:off x="7317574" y="6361914"/>
                <a:ext cx="2725857" cy="536942"/>
              </a:xfrm>
              <a:prstGeom prst="rect">
                <a:avLst/>
              </a:prstGeom>
              <a:blipFill>
                <a:blip r:embed="rId39"/>
                <a:stretch>
                  <a:fillRect l="-2232" b="-7955"/>
                </a:stretch>
              </a:blipFill>
            </p:spPr>
            <p:txBody>
              <a:bodyPr/>
              <a:lstStyle/>
              <a:p>
                <a:r>
                  <a:rPr lang="vi-VN">
                    <a:noFill/>
                  </a:rPr>
                  <a:t> </a:t>
                </a:r>
              </a:p>
            </p:txBody>
          </p:sp>
        </mc:Fallback>
      </mc:AlternateContent>
    </p:spTree>
    <p:extLst>
      <p:ext uri="{BB962C8B-B14F-4D97-AF65-F5344CB8AC3E}">
        <p14:creationId xmlns:p14="http://schemas.microsoft.com/office/powerpoint/2010/main" val="19806912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arn(inVertic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arn(inVertic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arn(inVertical)">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barn(inVertical)">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barn(inVertical)">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barn(inVertical)">
                                      <p:cBhvr>
                                        <p:cTn id="72" dur="5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barn(inVertical)">
                                      <p:cBhvr>
                                        <p:cTn id="77" dur="500"/>
                                        <p:tgtEl>
                                          <p:spTgt spid="37"/>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barn(inVertical)">
                                      <p:cBhvr>
                                        <p:cTn id="82" dur="500"/>
                                        <p:tgtEl>
                                          <p:spTgt spid="39"/>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barn(inVertical)">
                                      <p:cBhvr>
                                        <p:cTn id="87" dur="500"/>
                                        <p:tgtEl>
                                          <p:spTgt spid="41"/>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barn(inVertical)">
                                      <p:cBhvr>
                                        <p:cTn id="92" dur="500"/>
                                        <p:tgtEl>
                                          <p:spTgt spid="42"/>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44"/>
                                        </p:tgtEl>
                                        <p:attrNameLst>
                                          <p:attrName>style.visibility</p:attrName>
                                        </p:attrNameLst>
                                      </p:cBhvr>
                                      <p:to>
                                        <p:strVal val="visible"/>
                                      </p:to>
                                    </p:set>
                                    <p:animEffect transition="in" filter="barn(inVertical)">
                                      <p:cBhvr>
                                        <p:cTn id="97" dur="500"/>
                                        <p:tgtEl>
                                          <p:spTgt spid="44"/>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3"/>
                                        </p:tgtEl>
                                        <p:attrNameLst>
                                          <p:attrName>style.visibility</p:attrName>
                                        </p:attrNameLst>
                                      </p:cBhvr>
                                      <p:to>
                                        <p:strVal val="visible"/>
                                      </p:to>
                                    </p:set>
                                    <p:animEffect transition="in" filter="barn(inVertical)">
                                      <p:cBhvr>
                                        <p:cTn id="102" dur="500"/>
                                        <p:tgtEl>
                                          <p:spTgt spid="13"/>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4"/>
                                        </p:tgtEl>
                                        <p:attrNameLst>
                                          <p:attrName>style.visibility</p:attrName>
                                        </p:attrNameLst>
                                      </p:cBhvr>
                                      <p:to>
                                        <p:strVal val="visible"/>
                                      </p:to>
                                    </p:set>
                                    <p:animEffect transition="in" filter="barn(inVertical)">
                                      <p:cBhvr>
                                        <p:cTn id="107" dur="500"/>
                                        <p:tgtEl>
                                          <p:spTgt spid="14"/>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5"/>
                                        </p:tgtEl>
                                        <p:attrNameLst>
                                          <p:attrName>style.visibility</p:attrName>
                                        </p:attrNameLst>
                                      </p:cBhvr>
                                      <p:to>
                                        <p:strVal val="visible"/>
                                      </p:to>
                                    </p:set>
                                    <p:animEffect transition="in" filter="barn(inVertical)">
                                      <p:cBhvr>
                                        <p:cTn id="112" dur="500"/>
                                        <p:tgtEl>
                                          <p:spTgt spid="15"/>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barn(inVertical)">
                                      <p:cBhvr>
                                        <p:cTn id="117" dur="500"/>
                                        <p:tgtEl>
                                          <p:spTgt spid="25"/>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26"/>
                                        </p:tgtEl>
                                        <p:attrNameLst>
                                          <p:attrName>style.visibility</p:attrName>
                                        </p:attrNameLst>
                                      </p:cBhvr>
                                      <p:to>
                                        <p:strVal val="visible"/>
                                      </p:to>
                                    </p:set>
                                    <p:animEffect transition="in" filter="barn(inVertical)">
                                      <p:cBhvr>
                                        <p:cTn id="122" dur="500"/>
                                        <p:tgtEl>
                                          <p:spTgt spid="26"/>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28"/>
                                        </p:tgtEl>
                                        <p:attrNameLst>
                                          <p:attrName>style.visibility</p:attrName>
                                        </p:attrNameLst>
                                      </p:cBhvr>
                                      <p:to>
                                        <p:strVal val="visible"/>
                                      </p:to>
                                    </p:set>
                                    <p:animEffect transition="in" filter="barn(inVertical)">
                                      <p:cBhvr>
                                        <p:cTn id="127" dur="500"/>
                                        <p:tgtEl>
                                          <p:spTgt spid="28"/>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35"/>
                                        </p:tgtEl>
                                        <p:attrNameLst>
                                          <p:attrName>style.visibility</p:attrName>
                                        </p:attrNameLst>
                                      </p:cBhvr>
                                      <p:to>
                                        <p:strVal val="visible"/>
                                      </p:to>
                                    </p:set>
                                    <p:animEffect transition="in" filter="barn(inVertical)">
                                      <p:cBhvr>
                                        <p:cTn id="132" dur="500"/>
                                        <p:tgtEl>
                                          <p:spTgt spid="35"/>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16"/>
                                        </p:tgtEl>
                                        <p:attrNameLst>
                                          <p:attrName>style.visibility</p:attrName>
                                        </p:attrNameLst>
                                      </p:cBhvr>
                                      <p:to>
                                        <p:strVal val="visible"/>
                                      </p:to>
                                    </p:set>
                                    <p:animEffect transition="in" filter="barn(inVertical)">
                                      <p:cBhvr>
                                        <p:cTn id="137" dur="500"/>
                                        <p:tgtEl>
                                          <p:spTgt spid="16"/>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40"/>
                                        </p:tgtEl>
                                        <p:attrNameLst>
                                          <p:attrName>style.visibility</p:attrName>
                                        </p:attrNameLst>
                                      </p:cBhvr>
                                      <p:to>
                                        <p:strVal val="visible"/>
                                      </p:to>
                                    </p:set>
                                    <p:animEffect transition="in" filter="barn(inVertical)">
                                      <p:cBhvr>
                                        <p:cTn id="142" dur="500"/>
                                        <p:tgtEl>
                                          <p:spTgt spid="40"/>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46"/>
                                        </p:tgtEl>
                                        <p:attrNameLst>
                                          <p:attrName>style.visibility</p:attrName>
                                        </p:attrNameLst>
                                      </p:cBhvr>
                                      <p:to>
                                        <p:strVal val="visible"/>
                                      </p:to>
                                    </p:set>
                                    <p:animEffect transition="in" filter="barn(inVertical)">
                                      <p:cBhvr>
                                        <p:cTn id="147" dur="500"/>
                                        <p:tgtEl>
                                          <p:spTgt spid="46"/>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48"/>
                                        </p:tgtEl>
                                        <p:attrNameLst>
                                          <p:attrName>style.visibility</p:attrName>
                                        </p:attrNameLst>
                                      </p:cBhvr>
                                      <p:to>
                                        <p:strVal val="visible"/>
                                      </p:to>
                                    </p:set>
                                    <p:animEffect transition="in" filter="barn(inVertical)">
                                      <p:cBhvr>
                                        <p:cTn id="152" dur="500"/>
                                        <p:tgtEl>
                                          <p:spTgt spid="48"/>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49"/>
                                        </p:tgtEl>
                                        <p:attrNameLst>
                                          <p:attrName>style.visibility</p:attrName>
                                        </p:attrNameLst>
                                      </p:cBhvr>
                                      <p:to>
                                        <p:strVal val="visible"/>
                                      </p:to>
                                    </p:set>
                                    <p:animEffect transition="in" filter="barn(inVertical)">
                                      <p:cBhvr>
                                        <p:cTn id="157" dur="500"/>
                                        <p:tgtEl>
                                          <p:spTgt spid="49"/>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51"/>
                                        </p:tgtEl>
                                        <p:attrNameLst>
                                          <p:attrName>style.visibility</p:attrName>
                                        </p:attrNameLst>
                                      </p:cBhvr>
                                      <p:to>
                                        <p:strVal val="visible"/>
                                      </p:to>
                                    </p:set>
                                    <p:animEffect transition="in" filter="barn(inVertical)">
                                      <p:cBhvr>
                                        <p:cTn id="162" dur="500"/>
                                        <p:tgtEl>
                                          <p:spTgt spid="51"/>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52"/>
                                        </p:tgtEl>
                                        <p:attrNameLst>
                                          <p:attrName>style.visibility</p:attrName>
                                        </p:attrNameLst>
                                      </p:cBhvr>
                                      <p:to>
                                        <p:strVal val="visible"/>
                                      </p:to>
                                    </p:set>
                                    <p:animEffect transition="in" filter="barn(inVertical)">
                                      <p:cBhvr>
                                        <p:cTn id="167" dur="500"/>
                                        <p:tgtEl>
                                          <p:spTgt spid="52"/>
                                        </p:tgtEl>
                                      </p:cBhvr>
                                    </p:animEffec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27"/>
                                        </p:tgtEl>
                                        <p:attrNameLst>
                                          <p:attrName>style.visibility</p:attrName>
                                        </p:attrNameLst>
                                      </p:cBhvr>
                                      <p:to>
                                        <p:strVal val="visible"/>
                                      </p:to>
                                    </p:set>
                                    <p:animEffect transition="in" filter="barn(inVertical)">
                                      <p:cBhvr>
                                        <p:cTn id="172" dur="500"/>
                                        <p:tgtEl>
                                          <p:spTgt spid="27"/>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ntr" presetSubtype="21" fill="hold" grpId="0" nodeType="clickEffect">
                                  <p:stCondLst>
                                    <p:cond delay="0"/>
                                  </p:stCondLst>
                                  <p:childTnLst>
                                    <p:set>
                                      <p:cBhvr>
                                        <p:cTn id="176" dur="1" fill="hold">
                                          <p:stCondLst>
                                            <p:cond delay="0"/>
                                          </p:stCondLst>
                                        </p:cTn>
                                        <p:tgtEl>
                                          <p:spTgt spid="53"/>
                                        </p:tgtEl>
                                        <p:attrNameLst>
                                          <p:attrName>style.visibility</p:attrName>
                                        </p:attrNameLst>
                                      </p:cBhvr>
                                      <p:to>
                                        <p:strVal val="visible"/>
                                      </p:to>
                                    </p:set>
                                    <p:animEffect transition="in" filter="barn(inVertical)">
                                      <p:cBhvr>
                                        <p:cTn id="177" dur="500"/>
                                        <p:tgtEl>
                                          <p:spTgt spid="53"/>
                                        </p:tgtEl>
                                      </p:cBhvr>
                                    </p:animEffect>
                                  </p:childTnLst>
                                </p:cTn>
                              </p:par>
                            </p:childTnLst>
                          </p:cTn>
                        </p:par>
                      </p:childTnLst>
                    </p:cTn>
                  </p:par>
                  <p:par>
                    <p:cTn id="178" fill="hold">
                      <p:stCondLst>
                        <p:cond delay="indefinite"/>
                      </p:stCondLst>
                      <p:childTnLst>
                        <p:par>
                          <p:cTn id="179" fill="hold">
                            <p:stCondLst>
                              <p:cond delay="0"/>
                            </p:stCondLst>
                            <p:childTnLst>
                              <p:par>
                                <p:cTn id="180" presetID="16" presetClass="entr" presetSubtype="21" fill="hold" grpId="0" nodeType="clickEffect">
                                  <p:stCondLst>
                                    <p:cond delay="0"/>
                                  </p:stCondLst>
                                  <p:childTnLst>
                                    <p:set>
                                      <p:cBhvr>
                                        <p:cTn id="181" dur="1" fill="hold">
                                          <p:stCondLst>
                                            <p:cond delay="0"/>
                                          </p:stCondLst>
                                        </p:cTn>
                                        <p:tgtEl>
                                          <p:spTgt spid="54"/>
                                        </p:tgtEl>
                                        <p:attrNameLst>
                                          <p:attrName>style.visibility</p:attrName>
                                        </p:attrNameLst>
                                      </p:cBhvr>
                                      <p:to>
                                        <p:strVal val="visible"/>
                                      </p:to>
                                    </p:set>
                                    <p:animEffect transition="in" filter="barn(inVertical)">
                                      <p:cBhvr>
                                        <p:cTn id="182" dur="500"/>
                                        <p:tgtEl>
                                          <p:spTgt spid="54"/>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55"/>
                                        </p:tgtEl>
                                        <p:attrNameLst>
                                          <p:attrName>style.visibility</p:attrName>
                                        </p:attrNameLst>
                                      </p:cBhvr>
                                      <p:to>
                                        <p:strVal val="visible"/>
                                      </p:to>
                                    </p:set>
                                    <p:animEffect transition="in" filter="barn(inVertical)">
                                      <p:cBhvr>
                                        <p:cTn id="187" dur="500"/>
                                        <p:tgtEl>
                                          <p:spTgt spid="55"/>
                                        </p:tgtEl>
                                      </p:cBhvr>
                                    </p:animEffect>
                                  </p:childTnLst>
                                </p:cTn>
                              </p:par>
                            </p:childTnLst>
                          </p:cTn>
                        </p:par>
                      </p:childTnLst>
                    </p:cTn>
                  </p:par>
                  <p:par>
                    <p:cTn id="188" fill="hold">
                      <p:stCondLst>
                        <p:cond delay="indefinite"/>
                      </p:stCondLst>
                      <p:childTnLst>
                        <p:par>
                          <p:cTn id="189" fill="hold">
                            <p:stCondLst>
                              <p:cond delay="0"/>
                            </p:stCondLst>
                            <p:childTnLst>
                              <p:par>
                                <p:cTn id="190" presetID="16" presetClass="entr" presetSubtype="21" fill="hold" grpId="0" nodeType="clickEffect">
                                  <p:stCondLst>
                                    <p:cond delay="0"/>
                                  </p:stCondLst>
                                  <p:childTnLst>
                                    <p:set>
                                      <p:cBhvr>
                                        <p:cTn id="191" dur="1" fill="hold">
                                          <p:stCondLst>
                                            <p:cond delay="0"/>
                                          </p:stCondLst>
                                        </p:cTn>
                                        <p:tgtEl>
                                          <p:spTgt spid="56"/>
                                        </p:tgtEl>
                                        <p:attrNameLst>
                                          <p:attrName>style.visibility</p:attrName>
                                        </p:attrNameLst>
                                      </p:cBhvr>
                                      <p:to>
                                        <p:strVal val="visible"/>
                                      </p:to>
                                    </p:set>
                                    <p:animEffect transition="in" filter="barn(inVertical)">
                                      <p:cBhvr>
                                        <p:cTn id="192" dur="500"/>
                                        <p:tgtEl>
                                          <p:spTgt spid="56"/>
                                        </p:tgtEl>
                                      </p:cBhvr>
                                    </p:animEffec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57"/>
                                        </p:tgtEl>
                                        <p:attrNameLst>
                                          <p:attrName>style.visibility</p:attrName>
                                        </p:attrNameLst>
                                      </p:cBhvr>
                                      <p:to>
                                        <p:strVal val="visible"/>
                                      </p:to>
                                    </p:set>
                                    <p:animEffect transition="in" filter="barn(inVertical)">
                                      <p:cBhvr>
                                        <p:cTn id="197" dur="500"/>
                                        <p:tgtEl>
                                          <p:spTgt spid="57"/>
                                        </p:tgtEl>
                                      </p:cBhvr>
                                    </p:animEffect>
                                  </p:childTnLst>
                                </p:cTn>
                              </p:par>
                            </p:childTnLst>
                          </p:cTn>
                        </p:par>
                      </p:childTnLst>
                    </p:cTn>
                  </p:par>
                  <p:par>
                    <p:cTn id="198" fill="hold">
                      <p:stCondLst>
                        <p:cond delay="indefinite"/>
                      </p:stCondLst>
                      <p:childTnLst>
                        <p:par>
                          <p:cTn id="199" fill="hold">
                            <p:stCondLst>
                              <p:cond delay="0"/>
                            </p:stCondLst>
                            <p:childTnLst>
                              <p:par>
                                <p:cTn id="200" presetID="16" presetClass="entr" presetSubtype="21" fill="hold" grpId="0" nodeType="clickEffect">
                                  <p:stCondLst>
                                    <p:cond delay="0"/>
                                  </p:stCondLst>
                                  <p:childTnLst>
                                    <p:set>
                                      <p:cBhvr>
                                        <p:cTn id="201" dur="1" fill="hold">
                                          <p:stCondLst>
                                            <p:cond delay="0"/>
                                          </p:stCondLst>
                                        </p:cTn>
                                        <p:tgtEl>
                                          <p:spTgt spid="58"/>
                                        </p:tgtEl>
                                        <p:attrNameLst>
                                          <p:attrName>style.visibility</p:attrName>
                                        </p:attrNameLst>
                                      </p:cBhvr>
                                      <p:to>
                                        <p:strVal val="visible"/>
                                      </p:to>
                                    </p:set>
                                    <p:animEffect transition="in" filter="barn(inVertical)">
                                      <p:cBhvr>
                                        <p:cTn id="202" dur="500"/>
                                        <p:tgtEl>
                                          <p:spTgt spid="58"/>
                                        </p:tgtEl>
                                      </p:cBhvr>
                                    </p:animEffect>
                                  </p:childTnLst>
                                </p:cTn>
                              </p:par>
                            </p:childTnLst>
                          </p:cTn>
                        </p:par>
                      </p:childTnLst>
                    </p:cTn>
                  </p:par>
                  <p:par>
                    <p:cTn id="203" fill="hold">
                      <p:stCondLst>
                        <p:cond delay="indefinite"/>
                      </p:stCondLst>
                      <p:childTnLst>
                        <p:par>
                          <p:cTn id="204" fill="hold">
                            <p:stCondLst>
                              <p:cond delay="0"/>
                            </p:stCondLst>
                            <p:childTnLst>
                              <p:par>
                                <p:cTn id="205" presetID="16" presetClass="entr" presetSubtype="21" fill="hold" grpId="0" nodeType="clickEffect">
                                  <p:stCondLst>
                                    <p:cond delay="0"/>
                                  </p:stCondLst>
                                  <p:childTnLst>
                                    <p:set>
                                      <p:cBhvr>
                                        <p:cTn id="206" dur="1" fill="hold">
                                          <p:stCondLst>
                                            <p:cond delay="0"/>
                                          </p:stCondLst>
                                        </p:cTn>
                                        <p:tgtEl>
                                          <p:spTgt spid="59"/>
                                        </p:tgtEl>
                                        <p:attrNameLst>
                                          <p:attrName>style.visibility</p:attrName>
                                        </p:attrNameLst>
                                      </p:cBhvr>
                                      <p:to>
                                        <p:strVal val="visible"/>
                                      </p:to>
                                    </p:set>
                                    <p:animEffect transition="in" filter="barn(inVertical)">
                                      <p:cBhvr>
                                        <p:cTn id="207" dur="500"/>
                                        <p:tgtEl>
                                          <p:spTgt spid="59"/>
                                        </p:tgtEl>
                                      </p:cBhvr>
                                    </p:animEffect>
                                  </p:childTnLst>
                                </p:cTn>
                              </p:par>
                            </p:childTnLst>
                          </p:cTn>
                        </p:par>
                      </p:childTnLst>
                    </p:cTn>
                  </p:par>
                  <p:par>
                    <p:cTn id="208" fill="hold">
                      <p:stCondLst>
                        <p:cond delay="indefinite"/>
                      </p:stCondLst>
                      <p:childTnLst>
                        <p:par>
                          <p:cTn id="209" fill="hold">
                            <p:stCondLst>
                              <p:cond delay="0"/>
                            </p:stCondLst>
                            <p:childTnLst>
                              <p:par>
                                <p:cTn id="210" presetID="16" presetClass="entr" presetSubtype="21" fill="hold" grpId="0" nodeType="clickEffect">
                                  <p:stCondLst>
                                    <p:cond delay="0"/>
                                  </p:stCondLst>
                                  <p:childTnLst>
                                    <p:set>
                                      <p:cBhvr>
                                        <p:cTn id="211" dur="1" fill="hold">
                                          <p:stCondLst>
                                            <p:cond delay="0"/>
                                          </p:stCondLst>
                                        </p:cTn>
                                        <p:tgtEl>
                                          <p:spTgt spid="29"/>
                                        </p:tgtEl>
                                        <p:attrNameLst>
                                          <p:attrName>style.visibility</p:attrName>
                                        </p:attrNameLst>
                                      </p:cBhvr>
                                      <p:to>
                                        <p:strVal val="visible"/>
                                      </p:to>
                                    </p:set>
                                    <p:animEffect transition="in" filter="barn(inVertical)">
                                      <p:cBhvr>
                                        <p:cTn id="212" dur="500"/>
                                        <p:tgtEl>
                                          <p:spTgt spid="29"/>
                                        </p:tgtEl>
                                      </p:cBhvr>
                                    </p:animEffect>
                                  </p:childTnLst>
                                </p:cTn>
                              </p:par>
                            </p:childTnLst>
                          </p:cTn>
                        </p:par>
                      </p:childTnLst>
                    </p:cTn>
                  </p:par>
                  <p:par>
                    <p:cTn id="213" fill="hold">
                      <p:stCondLst>
                        <p:cond delay="indefinite"/>
                      </p:stCondLst>
                      <p:childTnLst>
                        <p:par>
                          <p:cTn id="214" fill="hold">
                            <p:stCondLst>
                              <p:cond delay="0"/>
                            </p:stCondLst>
                            <p:childTnLst>
                              <p:par>
                                <p:cTn id="215" presetID="16" presetClass="entr" presetSubtype="21" fill="hold" grpId="0" nodeType="clickEffect">
                                  <p:stCondLst>
                                    <p:cond delay="0"/>
                                  </p:stCondLst>
                                  <p:childTnLst>
                                    <p:set>
                                      <p:cBhvr>
                                        <p:cTn id="216" dur="1" fill="hold">
                                          <p:stCondLst>
                                            <p:cond delay="0"/>
                                          </p:stCondLst>
                                        </p:cTn>
                                        <p:tgtEl>
                                          <p:spTgt spid="30"/>
                                        </p:tgtEl>
                                        <p:attrNameLst>
                                          <p:attrName>style.visibility</p:attrName>
                                        </p:attrNameLst>
                                      </p:cBhvr>
                                      <p:to>
                                        <p:strVal val="visible"/>
                                      </p:to>
                                    </p:set>
                                    <p:animEffect transition="in" filter="barn(inVertical)">
                                      <p:cBhvr>
                                        <p:cTn id="217" dur="500"/>
                                        <p:tgtEl>
                                          <p:spTgt spid="30"/>
                                        </p:tgtEl>
                                      </p:cBhvr>
                                    </p:animEffect>
                                  </p:childTnLst>
                                </p:cTn>
                              </p:par>
                            </p:childTnLst>
                          </p:cTn>
                        </p:par>
                      </p:childTnLst>
                    </p:cTn>
                  </p:par>
                  <p:par>
                    <p:cTn id="218" fill="hold">
                      <p:stCondLst>
                        <p:cond delay="indefinite"/>
                      </p:stCondLst>
                      <p:childTnLst>
                        <p:par>
                          <p:cTn id="219" fill="hold">
                            <p:stCondLst>
                              <p:cond delay="0"/>
                            </p:stCondLst>
                            <p:childTnLst>
                              <p:par>
                                <p:cTn id="220" presetID="16" presetClass="entr" presetSubtype="21" fill="hold" grpId="0" nodeType="clickEffect">
                                  <p:stCondLst>
                                    <p:cond delay="0"/>
                                  </p:stCondLst>
                                  <p:childTnLst>
                                    <p:set>
                                      <p:cBhvr>
                                        <p:cTn id="221" dur="1" fill="hold">
                                          <p:stCondLst>
                                            <p:cond delay="0"/>
                                          </p:stCondLst>
                                        </p:cTn>
                                        <p:tgtEl>
                                          <p:spTgt spid="60"/>
                                        </p:tgtEl>
                                        <p:attrNameLst>
                                          <p:attrName>style.visibility</p:attrName>
                                        </p:attrNameLst>
                                      </p:cBhvr>
                                      <p:to>
                                        <p:strVal val="visible"/>
                                      </p:to>
                                    </p:set>
                                    <p:animEffect transition="in" filter="barn(inVertical)">
                                      <p:cBhvr>
                                        <p:cTn id="222" dur="500"/>
                                        <p:tgtEl>
                                          <p:spTgt spid="60"/>
                                        </p:tgtEl>
                                      </p:cBhvr>
                                    </p:animEffect>
                                  </p:childTnLst>
                                </p:cTn>
                              </p:par>
                            </p:childTnLst>
                          </p:cTn>
                        </p:par>
                      </p:childTnLst>
                    </p:cTn>
                  </p:par>
                  <p:par>
                    <p:cTn id="223" fill="hold">
                      <p:stCondLst>
                        <p:cond delay="indefinite"/>
                      </p:stCondLst>
                      <p:childTnLst>
                        <p:par>
                          <p:cTn id="224" fill="hold">
                            <p:stCondLst>
                              <p:cond delay="0"/>
                            </p:stCondLst>
                            <p:childTnLst>
                              <p:par>
                                <p:cTn id="225" presetID="16" presetClass="entr" presetSubtype="21" fill="hold" grpId="0" nodeType="clickEffect">
                                  <p:stCondLst>
                                    <p:cond delay="0"/>
                                  </p:stCondLst>
                                  <p:childTnLst>
                                    <p:set>
                                      <p:cBhvr>
                                        <p:cTn id="226" dur="1" fill="hold">
                                          <p:stCondLst>
                                            <p:cond delay="0"/>
                                          </p:stCondLst>
                                        </p:cTn>
                                        <p:tgtEl>
                                          <p:spTgt spid="61"/>
                                        </p:tgtEl>
                                        <p:attrNameLst>
                                          <p:attrName>style.visibility</p:attrName>
                                        </p:attrNameLst>
                                      </p:cBhvr>
                                      <p:to>
                                        <p:strVal val="visible"/>
                                      </p:to>
                                    </p:set>
                                    <p:animEffect transition="in" filter="barn(inVertical)">
                                      <p:cBhvr>
                                        <p:cTn id="227" dur="500"/>
                                        <p:tgtEl>
                                          <p:spTgt spid="61"/>
                                        </p:tgtEl>
                                      </p:cBhvr>
                                    </p:animEffect>
                                  </p:childTnLst>
                                </p:cTn>
                              </p:par>
                            </p:childTnLst>
                          </p:cTn>
                        </p:par>
                      </p:childTnLst>
                    </p:cTn>
                  </p:par>
                  <p:par>
                    <p:cTn id="228" fill="hold">
                      <p:stCondLst>
                        <p:cond delay="indefinite"/>
                      </p:stCondLst>
                      <p:childTnLst>
                        <p:par>
                          <p:cTn id="229" fill="hold">
                            <p:stCondLst>
                              <p:cond delay="0"/>
                            </p:stCondLst>
                            <p:childTnLst>
                              <p:par>
                                <p:cTn id="230" presetID="16" presetClass="entr" presetSubtype="21" fill="hold" grpId="0" nodeType="clickEffect">
                                  <p:stCondLst>
                                    <p:cond delay="0"/>
                                  </p:stCondLst>
                                  <p:childTnLst>
                                    <p:set>
                                      <p:cBhvr>
                                        <p:cTn id="231" dur="1" fill="hold">
                                          <p:stCondLst>
                                            <p:cond delay="0"/>
                                          </p:stCondLst>
                                        </p:cTn>
                                        <p:tgtEl>
                                          <p:spTgt spid="62"/>
                                        </p:tgtEl>
                                        <p:attrNameLst>
                                          <p:attrName>style.visibility</p:attrName>
                                        </p:attrNameLst>
                                      </p:cBhvr>
                                      <p:to>
                                        <p:strVal val="visible"/>
                                      </p:to>
                                    </p:set>
                                    <p:animEffect transition="in" filter="barn(inVertical)">
                                      <p:cBhvr>
                                        <p:cTn id="232" dur="500"/>
                                        <p:tgtEl>
                                          <p:spTgt spid="62"/>
                                        </p:tgtEl>
                                      </p:cBhvr>
                                    </p:animEffect>
                                  </p:childTnLst>
                                </p:cTn>
                              </p:par>
                            </p:childTnLst>
                          </p:cTn>
                        </p:par>
                      </p:childTnLst>
                    </p:cTn>
                  </p:par>
                  <p:par>
                    <p:cTn id="233" fill="hold">
                      <p:stCondLst>
                        <p:cond delay="indefinite"/>
                      </p:stCondLst>
                      <p:childTnLst>
                        <p:par>
                          <p:cTn id="234" fill="hold">
                            <p:stCondLst>
                              <p:cond delay="0"/>
                            </p:stCondLst>
                            <p:childTnLst>
                              <p:par>
                                <p:cTn id="235" presetID="16" presetClass="entr" presetSubtype="21" fill="hold" grpId="0" nodeType="clickEffect">
                                  <p:stCondLst>
                                    <p:cond delay="0"/>
                                  </p:stCondLst>
                                  <p:childTnLst>
                                    <p:set>
                                      <p:cBhvr>
                                        <p:cTn id="236" dur="1" fill="hold">
                                          <p:stCondLst>
                                            <p:cond delay="0"/>
                                          </p:stCondLst>
                                        </p:cTn>
                                        <p:tgtEl>
                                          <p:spTgt spid="50"/>
                                        </p:tgtEl>
                                        <p:attrNameLst>
                                          <p:attrName>style.visibility</p:attrName>
                                        </p:attrNameLst>
                                      </p:cBhvr>
                                      <p:to>
                                        <p:strVal val="visible"/>
                                      </p:to>
                                    </p:set>
                                    <p:animEffect transition="in" filter="barn(inVertical)">
                                      <p:cBhvr>
                                        <p:cTn id="237" dur="500"/>
                                        <p:tgtEl>
                                          <p:spTgt spid="50"/>
                                        </p:tgtEl>
                                      </p:cBhvr>
                                    </p:animEffect>
                                  </p:childTnLst>
                                </p:cTn>
                              </p:par>
                            </p:childTnLst>
                          </p:cTn>
                        </p:par>
                      </p:childTnLst>
                    </p:cTn>
                  </p:par>
                  <p:par>
                    <p:cTn id="238" fill="hold">
                      <p:stCondLst>
                        <p:cond delay="indefinite"/>
                      </p:stCondLst>
                      <p:childTnLst>
                        <p:par>
                          <p:cTn id="239" fill="hold">
                            <p:stCondLst>
                              <p:cond delay="0"/>
                            </p:stCondLst>
                            <p:childTnLst>
                              <p:par>
                                <p:cTn id="240" presetID="16" presetClass="entr" presetSubtype="21" fill="hold" grpId="0" nodeType="clickEffect">
                                  <p:stCondLst>
                                    <p:cond delay="0"/>
                                  </p:stCondLst>
                                  <p:childTnLst>
                                    <p:set>
                                      <p:cBhvr>
                                        <p:cTn id="241" dur="1" fill="hold">
                                          <p:stCondLst>
                                            <p:cond delay="0"/>
                                          </p:stCondLst>
                                        </p:cTn>
                                        <p:tgtEl>
                                          <p:spTgt spid="63"/>
                                        </p:tgtEl>
                                        <p:attrNameLst>
                                          <p:attrName>style.visibility</p:attrName>
                                        </p:attrNameLst>
                                      </p:cBhvr>
                                      <p:to>
                                        <p:strVal val="visible"/>
                                      </p:to>
                                    </p:set>
                                    <p:animEffect transition="in" filter="barn(inVertical)">
                                      <p:cBhvr>
                                        <p:cTn id="242" dur="500"/>
                                        <p:tgtEl>
                                          <p:spTgt spid="63"/>
                                        </p:tgtEl>
                                      </p:cBhvr>
                                    </p:animEffect>
                                  </p:childTnLst>
                                </p:cTn>
                              </p:par>
                            </p:childTnLst>
                          </p:cTn>
                        </p:par>
                      </p:childTnLst>
                    </p:cTn>
                  </p:par>
                  <p:par>
                    <p:cTn id="243" fill="hold">
                      <p:stCondLst>
                        <p:cond delay="indefinite"/>
                      </p:stCondLst>
                      <p:childTnLst>
                        <p:par>
                          <p:cTn id="244" fill="hold">
                            <p:stCondLst>
                              <p:cond delay="0"/>
                            </p:stCondLst>
                            <p:childTnLst>
                              <p:par>
                                <p:cTn id="245" presetID="16" presetClass="entr" presetSubtype="21" fill="hold" grpId="0" nodeType="clickEffect">
                                  <p:stCondLst>
                                    <p:cond delay="0"/>
                                  </p:stCondLst>
                                  <p:childTnLst>
                                    <p:set>
                                      <p:cBhvr>
                                        <p:cTn id="246" dur="1" fill="hold">
                                          <p:stCondLst>
                                            <p:cond delay="0"/>
                                          </p:stCondLst>
                                        </p:cTn>
                                        <p:tgtEl>
                                          <p:spTgt spid="64"/>
                                        </p:tgtEl>
                                        <p:attrNameLst>
                                          <p:attrName>style.visibility</p:attrName>
                                        </p:attrNameLst>
                                      </p:cBhvr>
                                      <p:to>
                                        <p:strVal val="visible"/>
                                      </p:to>
                                    </p:set>
                                    <p:animEffect transition="in" filter="barn(inVertical)">
                                      <p:cBhvr>
                                        <p:cTn id="247" dur="500"/>
                                        <p:tgtEl>
                                          <p:spTgt spid="64"/>
                                        </p:tgtEl>
                                      </p:cBhvr>
                                    </p:animEffect>
                                  </p:childTnLst>
                                </p:cTn>
                              </p:par>
                            </p:childTnLst>
                          </p:cTn>
                        </p:par>
                      </p:childTnLst>
                    </p:cTn>
                  </p:par>
                  <p:par>
                    <p:cTn id="248" fill="hold">
                      <p:stCondLst>
                        <p:cond delay="indefinite"/>
                      </p:stCondLst>
                      <p:childTnLst>
                        <p:par>
                          <p:cTn id="249" fill="hold">
                            <p:stCondLst>
                              <p:cond delay="0"/>
                            </p:stCondLst>
                            <p:childTnLst>
                              <p:par>
                                <p:cTn id="250" presetID="16" presetClass="entr" presetSubtype="21" fill="hold" grpId="0" nodeType="clickEffect">
                                  <p:stCondLst>
                                    <p:cond delay="0"/>
                                  </p:stCondLst>
                                  <p:childTnLst>
                                    <p:set>
                                      <p:cBhvr>
                                        <p:cTn id="251" dur="1" fill="hold">
                                          <p:stCondLst>
                                            <p:cond delay="0"/>
                                          </p:stCondLst>
                                        </p:cTn>
                                        <p:tgtEl>
                                          <p:spTgt spid="65"/>
                                        </p:tgtEl>
                                        <p:attrNameLst>
                                          <p:attrName>style.visibility</p:attrName>
                                        </p:attrNameLst>
                                      </p:cBhvr>
                                      <p:to>
                                        <p:strVal val="visible"/>
                                      </p:to>
                                    </p:set>
                                    <p:animEffect transition="in" filter="barn(inVertical)">
                                      <p:cBhvr>
                                        <p:cTn id="252"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25" grpId="0"/>
      <p:bldP spid="26" grpId="0"/>
      <p:bldP spid="28" grpId="0"/>
      <p:bldP spid="17" grpId="0"/>
      <p:bldP spid="19" grpId="0"/>
      <p:bldP spid="20" grpId="0"/>
      <p:bldP spid="21" grpId="0"/>
      <p:bldP spid="22" grpId="0"/>
      <p:bldP spid="23" grpId="0"/>
      <p:bldP spid="36" grpId="0"/>
      <p:bldP spid="37" grpId="0"/>
      <p:bldP spid="39" grpId="0"/>
      <p:bldP spid="41" grpId="0"/>
      <p:bldP spid="42" grpId="0"/>
      <p:bldP spid="44" grpId="0"/>
      <p:bldP spid="35" grpId="0"/>
      <p:bldP spid="40" grpId="0"/>
      <p:bldP spid="16" grpId="0"/>
      <p:bldP spid="46" grpId="0"/>
      <p:bldP spid="48" grpId="0"/>
      <p:bldP spid="49" grpId="0"/>
      <p:bldP spid="50" grpId="0"/>
      <p:bldP spid="51" grpId="0"/>
      <p:bldP spid="52" grpId="0"/>
      <p:bldP spid="27" grpId="0" animBg="1"/>
      <p:bldP spid="53" grpId="0"/>
      <p:bldP spid="54" grpId="0"/>
      <p:bldP spid="55" grpId="0"/>
      <p:bldP spid="56" grpId="0"/>
      <p:bldP spid="57" grpId="0" animBg="1"/>
      <p:bldP spid="58" grpId="0"/>
      <p:bldP spid="59" grpId="0"/>
      <p:bldP spid="29" grpId="0"/>
      <p:bldP spid="30" grpId="0"/>
      <p:bldP spid="60" grpId="0"/>
      <p:bldP spid="61" grpId="0"/>
      <p:bldP spid="62" grpId="0"/>
      <p:bldP spid="63" grpId="0"/>
      <p:bldP spid="64" grpId="0"/>
      <p:bldP spid="6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1116</TotalTime>
  <Words>1160</Words>
  <Application>Microsoft Office PowerPoint</Application>
  <PresentationFormat>Widescreen</PresentationFormat>
  <Paragraphs>435</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.VnTime</vt:lpstr>
      <vt:lpstr>Arial</vt:lpstr>
      <vt:lpstr>Calibri</vt:lpstr>
      <vt:lpstr>Calibri Light</vt:lpstr>
      <vt:lpstr>Cambria Math</vt:lpstr>
      <vt:lpstr>Times New Roman</vt:lpstr>
      <vt:lpstr>VNI-Script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65</cp:revision>
  <dcterms:created xsi:type="dcterms:W3CDTF">2021-10-20T08:10:32Z</dcterms:created>
  <dcterms:modified xsi:type="dcterms:W3CDTF">2021-11-24T16:48:15Z</dcterms:modified>
</cp:coreProperties>
</file>